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62" r:id="rId3"/>
    <p:sldId id="265" r:id="rId4"/>
    <p:sldId id="266" r:id="rId5"/>
    <p:sldId id="267" r:id="rId6"/>
    <p:sldId id="268" r:id="rId7"/>
    <p:sldId id="269" r:id="rId8"/>
    <p:sldId id="271" r:id="rId9"/>
    <p:sldId id="273" r:id="rId10"/>
    <p:sldId id="274" r:id="rId11"/>
    <p:sldId id="275" r:id="rId12"/>
    <p:sldId id="276" r:id="rId13"/>
    <p:sldId id="277" r:id="rId14"/>
    <p:sldId id="283" r:id="rId15"/>
    <p:sldId id="279" r:id="rId16"/>
    <p:sldId id="278" r:id="rId17"/>
    <p:sldId id="280" r:id="rId18"/>
    <p:sldId id="281" r:id="rId19"/>
    <p:sldId id="284" r:id="rId20"/>
    <p:sldId id="285" r:id="rId21"/>
    <p:sldId id="286" r:id="rId22"/>
    <p:sldId id="287" r:id="rId23"/>
    <p:sldId id="289"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10" autoAdjust="0"/>
    <p:restoredTop sz="80287" autoAdjust="0"/>
  </p:normalViewPr>
  <p:slideViewPr>
    <p:cSldViewPr>
      <p:cViewPr varScale="1">
        <p:scale>
          <a:sx n="57" d="100"/>
          <a:sy n="57" d="100"/>
        </p:scale>
        <p:origin x="-1278"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1F3F0-84CF-4229-B429-16067FDA4803}" type="datetimeFigureOut">
              <a:rPr lang="en-US" smtClean="0"/>
              <a:pPr/>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B8900-D76A-4738-B614-FF1F30E68C13}" type="slidenum">
              <a:rPr lang="en-US" smtClean="0"/>
              <a:pPr/>
              <a:t>‹#›</a:t>
            </a:fld>
            <a:endParaRPr lang="en-US"/>
          </a:p>
        </p:txBody>
      </p:sp>
    </p:spTree>
    <p:extLst>
      <p:ext uri="{BB962C8B-B14F-4D97-AF65-F5344CB8AC3E}">
        <p14:creationId xmlns:p14="http://schemas.microsoft.com/office/powerpoint/2010/main" val="4619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উপস্থাপনের</a:t>
            </a:r>
            <a:r>
              <a:rPr lang="en-US" baseline="0" dirty="0" smtClean="0"/>
              <a:t> </a:t>
            </a:r>
            <a:r>
              <a:rPr lang="en-US" baseline="0" dirty="0" err="1" smtClean="0"/>
              <a:t>পূর্বে</a:t>
            </a:r>
            <a:r>
              <a:rPr lang="en-US" baseline="0" dirty="0" smtClean="0"/>
              <a:t> </a:t>
            </a:r>
            <a:r>
              <a:rPr lang="en-US" baseline="0" dirty="0" err="1" smtClean="0"/>
              <a:t>মূল</a:t>
            </a:r>
            <a:r>
              <a:rPr lang="en-US" baseline="0" dirty="0" smtClean="0"/>
              <a:t> </a:t>
            </a:r>
            <a:r>
              <a:rPr lang="en-US" baseline="0" dirty="0" err="1" smtClean="0"/>
              <a:t>বইটি</a:t>
            </a:r>
            <a:r>
              <a:rPr lang="en-US" baseline="0" dirty="0" smtClean="0"/>
              <a:t> </a:t>
            </a:r>
            <a:r>
              <a:rPr lang="en-US" baseline="0" dirty="0" err="1" smtClean="0"/>
              <a:t>পড়ে</a:t>
            </a:r>
            <a:r>
              <a:rPr lang="en-US" baseline="0" dirty="0" smtClean="0"/>
              <a:t> </a:t>
            </a:r>
            <a:r>
              <a:rPr lang="en-US" baseline="0" dirty="0" err="1" smtClean="0"/>
              <a:t>নিবেন</a:t>
            </a:r>
            <a:r>
              <a:rPr lang="en-US" baseline="0" dirty="0" smtClean="0"/>
              <a:t>। </a:t>
            </a:r>
            <a:r>
              <a:rPr lang="en-US" baseline="0" dirty="0" err="1" smtClean="0"/>
              <a:t>সমস্ত</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দেখে</a:t>
            </a:r>
            <a:r>
              <a:rPr lang="en-US" baseline="0" dirty="0" smtClean="0"/>
              <a:t> </a:t>
            </a:r>
            <a:r>
              <a:rPr lang="en-US" baseline="0" dirty="0" err="1" smtClean="0"/>
              <a:t>নিন</a:t>
            </a:r>
            <a:r>
              <a:rPr lang="en-US" baseline="0" dirty="0" smtClean="0"/>
              <a:t>। </a:t>
            </a:r>
            <a:r>
              <a:rPr lang="en-US" baseline="0" dirty="0" err="1" smtClean="0"/>
              <a:t>এই</a:t>
            </a:r>
            <a:r>
              <a:rPr lang="en-US" baseline="0" dirty="0" smtClean="0"/>
              <a:t> </a:t>
            </a:r>
            <a:r>
              <a:rPr lang="en-US" baseline="0" dirty="0" err="1" smtClean="0"/>
              <a:t>ক্লাসে</a:t>
            </a:r>
            <a:r>
              <a:rPr lang="en-US" baseline="0" dirty="0" smtClean="0"/>
              <a:t> </a:t>
            </a:r>
            <a:r>
              <a:rPr lang="en-US" baseline="0" dirty="0" err="1" smtClean="0"/>
              <a:t>আপনাকে</a:t>
            </a:r>
            <a:r>
              <a:rPr lang="en-US" baseline="0" dirty="0" smtClean="0"/>
              <a:t> </a:t>
            </a:r>
            <a:r>
              <a:rPr lang="en-US" baseline="0" dirty="0" err="1" smtClean="0"/>
              <a:t>স্বাগতম</a:t>
            </a:r>
            <a:r>
              <a:rPr lang="en-US" baseline="0" dirty="0" smtClean="0"/>
              <a:t>।    </a:t>
            </a:r>
            <a:endParaRPr lang="en-IN" dirty="0" smtClean="0"/>
          </a:p>
        </p:txBody>
      </p:sp>
      <p:sp>
        <p:nvSpPr>
          <p:cNvPr id="4" name="Slide Number Placeholder 3"/>
          <p:cNvSpPr>
            <a:spLocks noGrp="1"/>
          </p:cNvSpPr>
          <p:nvPr>
            <p:ph type="sldNum" sz="quarter" idx="10"/>
          </p:nvPr>
        </p:nvSpPr>
        <p:spPr/>
        <p:txBody>
          <a:bodyPr/>
          <a:lstStyle/>
          <a:p>
            <a:fld id="{F09B8900-D76A-4738-B614-FF1F30E68C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10</a:t>
            </a:fld>
            <a:endParaRPr lang="en-US"/>
          </a:p>
        </p:txBody>
      </p:sp>
    </p:spTree>
    <p:extLst>
      <p:ext uri="{BB962C8B-B14F-4D97-AF65-F5344CB8AC3E}">
        <p14:creationId xmlns:p14="http://schemas.microsoft.com/office/powerpoint/2010/main" val="318513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12</a:t>
            </a:fld>
            <a:endParaRPr lang="en-US"/>
          </a:p>
        </p:txBody>
      </p:sp>
    </p:spTree>
    <p:extLst>
      <p:ext uri="{BB962C8B-B14F-4D97-AF65-F5344CB8AC3E}">
        <p14:creationId xmlns:p14="http://schemas.microsoft.com/office/powerpoint/2010/main" val="318513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13</a:t>
            </a:fld>
            <a:endParaRPr lang="en-US"/>
          </a:p>
        </p:txBody>
      </p:sp>
    </p:spTree>
    <p:extLst>
      <p:ext uri="{BB962C8B-B14F-4D97-AF65-F5344CB8AC3E}">
        <p14:creationId xmlns:p14="http://schemas.microsoft.com/office/powerpoint/2010/main" val="318513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পাট বীজ</a:t>
            </a:r>
            <a:r>
              <a:rPr lang="bn-BD" baseline="0" dirty="0" smtClean="0">
                <a:latin typeface="NikoshBAN" pitchFamily="2" charset="0"/>
                <a:cs typeface="NikoshBAN" pitchFamily="2" charset="0"/>
              </a:rPr>
              <a:t> বপনের সময় পাট বীজের সাথে লালশাকের বীজ মিশিয়ে বপন করা যায়। বালির সাথে মিশিয়ে লালশাকের বীজ বপন করা যায়।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টি</a:t>
            </a:r>
            <a:r>
              <a:rPr lang="en-US" baseline="0" dirty="0" smtClean="0"/>
              <a:t> </a:t>
            </a:r>
            <a:r>
              <a:rPr lang="en-US" baseline="0" dirty="0" err="1" smtClean="0"/>
              <a:t>অবশ্যই</a:t>
            </a:r>
            <a:r>
              <a:rPr lang="en-US" baseline="0" dirty="0" smtClean="0"/>
              <a:t> </a:t>
            </a:r>
            <a:r>
              <a:rPr lang="en-US" baseline="0" dirty="0" err="1" smtClean="0"/>
              <a:t>দেখাবেন</a:t>
            </a:r>
            <a:r>
              <a:rPr lang="en-US" baseline="0" dirty="0" smtClean="0"/>
              <a:t>। </a:t>
            </a:r>
            <a:r>
              <a:rPr lang="en-US" baseline="0" dirty="0" err="1" smtClean="0"/>
              <a:t>কারণ</a:t>
            </a:r>
            <a:r>
              <a:rPr lang="en-US" baseline="0" dirty="0" smtClean="0"/>
              <a:t> </a:t>
            </a:r>
            <a:r>
              <a:rPr lang="en-US" baseline="0" dirty="0" err="1" smtClean="0"/>
              <a:t>ইহা</a:t>
            </a:r>
            <a:r>
              <a:rPr lang="en-US" baseline="0" dirty="0" smtClean="0"/>
              <a:t> </a:t>
            </a:r>
            <a:r>
              <a:rPr lang="en-US" baseline="0" dirty="0" err="1" smtClean="0"/>
              <a:t>কোনো</a:t>
            </a:r>
            <a:r>
              <a:rPr lang="en-US" baseline="0" dirty="0" smtClean="0"/>
              <a:t> </a:t>
            </a:r>
            <a:r>
              <a:rPr lang="en-US" baseline="0" dirty="0" err="1" smtClean="0"/>
              <a:t>মনগড়া</a:t>
            </a:r>
            <a:r>
              <a:rPr lang="en-US" baseline="0" dirty="0" smtClean="0"/>
              <a:t> </a:t>
            </a:r>
            <a:r>
              <a:rPr lang="en-US" baseline="0" dirty="0" err="1" smtClean="0"/>
              <a:t>ক্লাস</a:t>
            </a:r>
            <a:r>
              <a:rPr lang="en-US" baseline="0" dirty="0" smtClean="0"/>
              <a:t> </a:t>
            </a:r>
            <a:r>
              <a:rPr lang="en-US" baseline="0" dirty="0" err="1" smtClean="0"/>
              <a:t>নয়</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শিক্ষা</a:t>
            </a:r>
            <a:r>
              <a:rPr lang="en-US" baseline="0" dirty="0" smtClean="0"/>
              <a:t> </a:t>
            </a:r>
            <a:r>
              <a:rPr lang="en-US" baseline="0" dirty="0" err="1" smtClean="0"/>
              <a:t>মন্ত্রণালয়য়</a:t>
            </a:r>
            <a:r>
              <a:rPr lang="en-US" baseline="0" dirty="0" smtClean="0"/>
              <a:t>, </a:t>
            </a:r>
            <a:r>
              <a:rPr lang="en-US" baseline="0" dirty="0" err="1" smtClean="0"/>
              <a:t>মাউশি,এন্সিটিবি</a:t>
            </a:r>
            <a:r>
              <a:rPr lang="en-US" baseline="0" dirty="0" smtClean="0"/>
              <a:t> ও </a:t>
            </a:r>
            <a:r>
              <a:rPr lang="en-US" baseline="0" dirty="0" err="1" smtClean="0"/>
              <a:t>এটুআই-এর</a:t>
            </a:r>
            <a:r>
              <a:rPr lang="en-US" baseline="0" dirty="0" smtClean="0"/>
              <a:t> </a:t>
            </a:r>
            <a:r>
              <a:rPr lang="en-US" baseline="0" dirty="0" err="1" smtClean="0"/>
              <a:t>সংশ্লিষ্ট</a:t>
            </a:r>
            <a:r>
              <a:rPr lang="en-US" baseline="0" dirty="0" smtClean="0"/>
              <a:t> </a:t>
            </a:r>
            <a:r>
              <a:rPr lang="en-US" baseline="0" dirty="0" err="1" smtClean="0"/>
              <a:t>কর্মকর্তাবৃন্দসহ</a:t>
            </a:r>
            <a:r>
              <a:rPr lang="en-US" baseline="0" dirty="0" smtClean="0"/>
              <a:t>  </a:t>
            </a:r>
            <a:r>
              <a:rPr lang="en-US" baseline="0" dirty="0" err="1" smtClean="0"/>
              <a:t>অভিজ্ঞ</a:t>
            </a:r>
            <a:r>
              <a:rPr lang="en-US" baseline="0" dirty="0" smtClean="0"/>
              <a:t> </a:t>
            </a:r>
            <a:r>
              <a:rPr lang="en-US" baseline="0" dirty="0" err="1" smtClean="0"/>
              <a:t>শিক্ষকমণ্ডলী</a:t>
            </a:r>
            <a:r>
              <a:rPr lang="en-US" baseline="0" dirty="0" smtClean="0"/>
              <a:t> </a:t>
            </a:r>
            <a:r>
              <a:rPr lang="en-US" baseline="0" dirty="0" err="1" smtClean="0"/>
              <a:t>দ্বারা</a:t>
            </a:r>
            <a:r>
              <a:rPr lang="en-US" baseline="0" dirty="0" smtClean="0"/>
              <a:t> </a:t>
            </a:r>
            <a:r>
              <a:rPr lang="en-US" baseline="0" dirty="0" err="1" smtClean="0"/>
              <a:t>পরামর্শ</a:t>
            </a:r>
            <a:r>
              <a:rPr lang="en-US" baseline="0" dirty="0" smtClean="0"/>
              <a:t> </a:t>
            </a:r>
            <a:r>
              <a:rPr lang="en-US" baseline="0" dirty="0" err="1" smtClean="0"/>
              <a:t>নিয়ে</a:t>
            </a:r>
            <a:r>
              <a:rPr lang="en-US" baseline="0" dirty="0" smtClean="0"/>
              <a:t> </a:t>
            </a:r>
            <a:r>
              <a:rPr lang="en-US" baseline="0" dirty="0" err="1" smtClean="0"/>
              <a:t>সম্পাদন</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23</a:t>
            </a:fld>
            <a:endParaRPr lang="en-US"/>
          </a:p>
        </p:txBody>
      </p:sp>
    </p:spTree>
    <p:extLst>
      <p:ext uri="{BB962C8B-B14F-4D97-AF65-F5344CB8AC3E}">
        <p14:creationId xmlns:p14="http://schemas.microsoft.com/office/powerpoint/2010/main" val="114088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NikoshBAN" pitchFamily="2" charset="0"/>
                <a:cs typeface="NikoshBAN" pitchFamily="2" charset="0"/>
              </a:rPr>
              <a:t>স্বাগতমে</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সম্পর্কিত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করবেন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এমন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ঘোষণা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হয়ে</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baseline="0" dirty="0" smtClean="0"/>
              <a:t> টি </a:t>
            </a:r>
            <a:r>
              <a:rPr lang="en-US" baseline="0" dirty="0" err="1" smtClean="0"/>
              <a:t>হাইড</a:t>
            </a:r>
            <a:r>
              <a:rPr lang="en-US" baseline="0" dirty="0" smtClean="0"/>
              <a:t> </a:t>
            </a:r>
            <a:r>
              <a:rPr lang="en-US" baseline="0" dirty="0" err="1" smtClean="0"/>
              <a:t>করে</a:t>
            </a:r>
            <a:r>
              <a:rPr lang="en-US" baseline="0" dirty="0" smtClean="0"/>
              <a:t> </a:t>
            </a:r>
            <a:r>
              <a:rPr lang="en-US" baseline="0" dirty="0" err="1" smtClean="0"/>
              <a:t>রাখা</a:t>
            </a:r>
            <a:r>
              <a:rPr lang="en-US" baseline="0" dirty="0" smtClean="0"/>
              <a:t> </a:t>
            </a:r>
            <a:r>
              <a:rPr lang="en-US" baseline="0" dirty="0" err="1" smtClean="0"/>
              <a:t>যায়</a:t>
            </a:r>
            <a:r>
              <a:rPr lang="en-US" baseline="0" dirty="0" smtClean="0"/>
              <a:t>। </a:t>
            </a:r>
            <a:r>
              <a:rPr lang="en-US" baseline="0" dirty="0" err="1" smtClean="0"/>
              <a:t>দেখালে</a:t>
            </a:r>
            <a:r>
              <a:rPr lang="en-US" baseline="0" dirty="0" smtClean="0"/>
              <a:t> </a:t>
            </a:r>
            <a:r>
              <a:rPr lang="en-US" baseline="0" dirty="0" err="1" smtClean="0"/>
              <a:t>বেশি</a:t>
            </a:r>
            <a:r>
              <a:rPr lang="en-US" baseline="0" dirty="0" smtClean="0"/>
              <a:t> </a:t>
            </a:r>
            <a:r>
              <a:rPr lang="en-US" baseline="0" dirty="0" err="1" smtClean="0"/>
              <a:t>সময়</a:t>
            </a:r>
            <a:r>
              <a:rPr lang="en-US" baseline="0" dirty="0" smtClean="0"/>
              <a:t> </a:t>
            </a:r>
            <a:r>
              <a:rPr lang="en-US" baseline="0" dirty="0" err="1" smtClean="0"/>
              <a:t>দেখাবেন</a:t>
            </a:r>
            <a:r>
              <a:rPr lang="en-US" baseline="0" dirty="0" smtClean="0"/>
              <a:t> </a:t>
            </a:r>
            <a:r>
              <a:rPr lang="en-US" baseline="0" dirty="0" err="1" smtClean="0"/>
              <a:t>না</a:t>
            </a:r>
            <a:r>
              <a:rPr lang="en-US" baseline="0" dirty="0" smtClean="0"/>
              <a:t>, </a:t>
            </a:r>
            <a:r>
              <a:rPr lang="en-US" baseline="0" dirty="0" err="1" smtClean="0"/>
              <a:t>সময়</a:t>
            </a:r>
            <a:r>
              <a:rPr lang="en-US" baseline="0" dirty="0" smtClean="0"/>
              <a:t> </a:t>
            </a:r>
            <a:r>
              <a:rPr lang="en-US" baseline="0" dirty="0" err="1" smtClean="0"/>
              <a:t>নষ্ট</a:t>
            </a:r>
            <a:r>
              <a:rPr lang="en-US" baseline="0" dirty="0" smtClean="0"/>
              <a:t> </a:t>
            </a:r>
            <a:r>
              <a:rPr lang="en-US" baseline="0" dirty="0" err="1" smtClean="0"/>
              <a:t>করা</a:t>
            </a:r>
            <a:r>
              <a:rPr lang="en-US" baseline="0" dirty="0" smtClean="0"/>
              <a:t> </a:t>
            </a:r>
            <a:r>
              <a:rPr lang="en-US" baseline="0" dirty="0" err="1" smtClean="0"/>
              <a:t>যাবে</a:t>
            </a:r>
            <a:r>
              <a:rPr lang="en-US" baseline="0" dirty="0" smtClean="0"/>
              <a:t> </a:t>
            </a:r>
            <a:r>
              <a:rPr lang="en-US" baseline="0" dirty="0" err="1" smtClean="0"/>
              <a:t>না</a:t>
            </a:r>
            <a:r>
              <a:rPr lang="en-US" baseline="0" dirty="0" smtClean="0"/>
              <a:t>। </a:t>
            </a:r>
            <a:endParaRPr lang="en-I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শিক্ষকমণ্ডলী আপনারা এখানে ভুট্টা চাষের অন্য কোনো ছবি ব্যাবহার করতে পারেন। তবে যে ছবিটি ব্যবহার করবেন তাতে যেন শিক্ষার্থীদের নিকট থেকে ভুট্টা </a:t>
            </a:r>
            <a:r>
              <a:rPr lang="bn-BD" sz="1200" dirty="0" smtClean="0">
                <a:latin typeface="NikoshBAN" pitchFamily="2" charset="0"/>
                <a:cs typeface="NikoshBAN" pitchFamily="2" charset="0"/>
              </a:rPr>
              <a:t>চাষ</a:t>
            </a:r>
            <a:r>
              <a:rPr lang="bn-BD" sz="1200" baseline="0" dirty="0" smtClean="0">
                <a:latin typeface="NikoshBAN" pitchFamily="2" charset="0"/>
                <a:cs typeface="NikoshBAN" pitchFamily="2" charset="0"/>
              </a:rPr>
              <a:t> সম্পর্কে উত্তর আসে।</a:t>
            </a: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প্রথমে</a:t>
            </a:r>
            <a:r>
              <a:rPr lang="bn-BD" baseline="0" dirty="0" smtClean="0">
                <a:latin typeface="NikoshBAN" pitchFamily="2" charset="0"/>
                <a:cs typeface="NikoshBAN" pitchFamily="2" charset="0"/>
              </a:rPr>
              <a:t> স্লাইডটিতে ক্লিক করে প্রশ্ন এনে প্রশ্ন করতে হবে যে ছবিগুলো দেখে আমরা কী বুঝতে পারছি? তারপর কৌশলে শিক্ষার্থীদের নিকট থেকে ভুট্টা চাষ উত্তরটি বের করতে হবে। প্রয়োজনে পরোক্ষভাবে সাহায্য করতে পারেন তবে সরাসরি উত্তর দেবেন না। এতে শিক্ষার্থীদের পড়ার প্রতি মনযোগ আকর্ষন করবে। </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mtClean="0"/>
              <a:t>শিক্ষক</a:t>
            </a:r>
            <a:r>
              <a:rPr lang="bn-BD" baseline="0" smtClean="0"/>
              <a:t>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8</a:t>
            </a:fld>
            <a:endParaRPr lang="en-US"/>
          </a:p>
        </p:txBody>
      </p:sp>
    </p:spTree>
    <p:extLst>
      <p:ext uri="{BB962C8B-B14F-4D97-AF65-F5344CB8AC3E}">
        <p14:creationId xmlns:p14="http://schemas.microsoft.com/office/powerpoint/2010/main" val="318513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9</a:t>
            </a:fld>
            <a:endParaRPr lang="en-US"/>
          </a:p>
        </p:txBody>
      </p:sp>
    </p:spTree>
    <p:extLst>
      <p:ext uri="{BB962C8B-B14F-4D97-AF65-F5344CB8AC3E}">
        <p14:creationId xmlns:p14="http://schemas.microsoft.com/office/powerpoint/2010/main" val="318513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8BACF-A012-49E4-8A22-18489F6BC940}"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F361A-F056-44B2-82D0-FFF21CE16185}"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B9045-E8FF-47FB-A1AE-7CCF52AED5BB}"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AF7CE-AC30-4C58-9B8C-613BBD6AC4FF}"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44B12-657A-468C-BC62-CCBCD8BE7B43}"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9A1BE-84A3-43E0-9446-8FB3588E3F7D}"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7</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E90D4F-72F6-40C9-8836-801CB68F2DB0}" type="datetime1">
              <a:rPr lang="en-US" smtClean="0"/>
              <a:pPr/>
              <a:t>8/6/2016</a:t>
            </a:fld>
            <a:endParaRPr lang="en-US"/>
          </a:p>
        </p:txBody>
      </p:sp>
      <p:sp>
        <p:nvSpPr>
          <p:cNvPr id="8" name="Footer Placeholder 7"/>
          <p:cNvSpPr>
            <a:spLocks noGrp="1"/>
          </p:cNvSpPr>
          <p:nvPr>
            <p:ph type="ftr" sz="quarter" idx="11"/>
          </p:nvPr>
        </p:nvSpPr>
        <p:spPr/>
        <p:txBody>
          <a:bodyPr/>
          <a:lstStyle/>
          <a:p>
            <a:r>
              <a:rPr lang="en-US" smtClean="0"/>
              <a:t>Apurba Agriculture cl 7</a:t>
            </a:r>
            <a:endParaRPr lang="en-US"/>
          </a:p>
        </p:txBody>
      </p:sp>
      <p:sp>
        <p:nvSpPr>
          <p:cNvPr id="9" name="Slide Number Placeholder 8"/>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EC4A52-11CC-4B81-B3A2-A94A996BB6D8}" type="datetime1">
              <a:rPr lang="en-US" smtClean="0"/>
              <a:pPr/>
              <a:t>8/6/2016</a:t>
            </a:fld>
            <a:endParaRPr lang="en-US"/>
          </a:p>
        </p:txBody>
      </p:sp>
      <p:sp>
        <p:nvSpPr>
          <p:cNvPr id="4" name="Footer Placeholder 3"/>
          <p:cNvSpPr>
            <a:spLocks noGrp="1"/>
          </p:cNvSpPr>
          <p:nvPr>
            <p:ph type="ftr" sz="quarter" idx="11"/>
          </p:nvPr>
        </p:nvSpPr>
        <p:spPr/>
        <p:txBody>
          <a:bodyPr/>
          <a:lstStyle/>
          <a:p>
            <a:r>
              <a:rPr lang="en-US" smtClean="0"/>
              <a:t>Apurba Agriculture cl 7</a:t>
            </a:r>
            <a:endParaRPr lang="en-US"/>
          </a:p>
        </p:txBody>
      </p:sp>
      <p:sp>
        <p:nvSpPr>
          <p:cNvPr id="5" name="Slide Number Placeholder 4"/>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6C19B-62B5-448F-94B4-65A747E79A11}" type="datetime1">
              <a:rPr lang="en-US" smtClean="0"/>
              <a:pPr/>
              <a:t>8/6/2016</a:t>
            </a:fld>
            <a:endParaRPr lang="en-US"/>
          </a:p>
        </p:txBody>
      </p:sp>
      <p:sp>
        <p:nvSpPr>
          <p:cNvPr id="3" name="Footer Placeholder 2"/>
          <p:cNvSpPr>
            <a:spLocks noGrp="1"/>
          </p:cNvSpPr>
          <p:nvPr>
            <p:ph type="ftr" sz="quarter" idx="11"/>
          </p:nvPr>
        </p:nvSpPr>
        <p:spPr/>
        <p:txBody>
          <a:bodyPr/>
          <a:lstStyle/>
          <a:p>
            <a:r>
              <a:rPr lang="en-US" smtClean="0"/>
              <a:t>Apurba Agriculture cl 7</a:t>
            </a:r>
            <a:endParaRPr lang="en-US"/>
          </a:p>
        </p:txBody>
      </p:sp>
      <p:sp>
        <p:nvSpPr>
          <p:cNvPr id="4" name="Slide Number Placeholder 3"/>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5EC02-C0C1-4D4C-BB2B-0AC21234610A}"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7</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B6FF5-1FD9-4A31-A9FB-EAC89688DC2E}"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7</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1E209-3125-4146-BD80-D51FD4719FA8}" type="datetime1">
              <a:rPr lang="en-US" smtClean="0"/>
              <a:pPr/>
              <a:t>8/6/2016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Agriculture cl 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এই </a:t>
            </a:r>
            <a:r>
              <a:rPr lang="en-US" sz="2800" dirty="0">
                <a:solidFill>
                  <a:schemeClr val="tx1"/>
                </a:solidFill>
                <a:latin typeface="NikoshBAN" panose="02000000000000000000" pitchFamily="2" charset="0"/>
                <a:cs typeface="NikoshBAN" panose="02000000000000000000" pitchFamily="2" charset="0"/>
              </a:rPr>
              <a:t>পাঠটি </a:t>
            </a:r>
            <a:r>
              <a:rPr lang="en-US" sz="2800" dirty="0"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smtClean="0">
                <a:solidFill>
                  <a:schemeClr val="tx1"/>
                </a:solidFill>
                <a:latin typeface="NikoshBAN" panose="02000000000000000000" pitchFamily="2" charset="0"/>
                <a:cs typeface="NikoshBAN" panose="02000000000000000000" pitchFamily="2" charset="0"/>
              </a:rPr>
              <a:t>কক্ষে </a:t>
            </a:r>
            <a:r>
              <a:rPr lang="en-US" sz="2800" dirty="0">
                <a:solidFill>
                  <a:schemeClr val="tx1"/>
                </a:solidFill>
                <a:latin typeface="NikoshBAN" panose="02000000000000000000" pitchFamily="2" charset="0"/>
                <a:cs typeface="NikoshBAN" panose="02000000000000000000" pitchFamily="2" charset="0"/>
              </a:rPr>
              <a:t>উপস্থাপনের সময় প্রয়োজনীয়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প্রতিটি স্লাইডের নিচে অর্থাৎ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a:solidFill>
                  <a:schemeClr val="tx1"/>
                </a:solidFill>
                <a:latin typeface="NikoshBAN" panose="02000000000000000000" pitchFamily="2" charset="0"/>
                <a:cs typeface="NikoshBAN" panose="02000000000000000000" pitchFamily="2" charset="0"/>
              </a:rPr>
              <a:t>সংযোজন করা হয়েছে। আশা করি </a:t>
            </a:r>
            <a:r>
              <a:rPr lang="en-US" sz="2800" dirty="0"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শিক্ষকগণ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smtClean="0">
                <a:solidFill>
                  <a:schemeClr val="tx1"/>
                </a:solidFill>
                <a:latin typeface="NikoshBAN" panose="02000000000000000000" pitchFamily="2" charset="0"/>
                <a:cs typeface="NikoshBAN" panose="02000000000000000000" pitchFamily="2" charset="0"/>
              </a:rPr>
              <a:t>পাঠটি </a:t>
            </a:r>
            <a:r>
              <a:rPr lang="en-US" sz="2800" dirty="0">
                <a:solidFill>
                  <a:schemeClr val="tx1"/>
                </a:solidFill>
                <a:latin typeface="NikoshBAN" panose="02000000000000000000" pitchFamily="2" charset="0"/>
                <a:cs typeface="NikoshBAN" panose="02000000000000000000" pitchFamily="2" charset="0"/>
              </a:rPr>
              <a:t>উপস্থাপনের পূর্বে উল্লেখিত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দেখে </a:t>
            </a:r>
            <a:r>
              <a:rPr lang="en-US" sz="2800" dirty="0">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a:t>
            </a:r>
            <a:r>
              <a:rPr lang="bn-IN" sz="2800" dirty="0" smtClean="0">
                <a:solidFill>
                  <a:schemeClr val="tx1"/>
                </a:solidFill>
                <a:latin typeface="NikoshBAN" panose="02000000000000000000" pitchFamily="2" charset="0"/>
                <a:cs typeface="NikoshBAN" panose="02000000000000000000" pitchFamily="2" charset="0"/>
              </a:rPr>
              <a:t>ণ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
        <p:nvSpPr>
          <p:cNvPr id="8" name="Footer Placeholder 7"/>
          <p:cNvSpPr>
            <a:spLocks noGrp="1"/>
          </p:cNvSpPr>
          <p:nvPr>
            <p:ph type="ftr" sz="quarter" idx="11"/>
          </p:nvPr>
        </p:nvSpPr>
        <p:spPr/>
        <p:txBody>
          <a:bodyPr/>
          <a:lstStyle/>
          <a:p>
            <a:r>
              <a:rPr lang="en-US" smtClean="0"/>
              <a:t>Apurba Agriculture cl 7</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228600" y="1965325"/>
            <a:ext cx="2819400" cy="2514600"/>
          </a:xfrm>
          <a:prstGeom prst="roundRect">
            <a:avLst/>
          </a:prstGeom>
          <a:ln w="28575">
            <a:solidFill>
              <a:srgbClr val="7030A0"/>
            </a:solidFill>
          </a:ln>
        </p:spPr>
      </p:pic>
      <p:pic>
        <p:nvPicPr>
          <p:cNvPr id="4" name="Picture 3" descr="full_1518886821_1403032525.jpg"/>
          <p:cNvPicPr>
            <a:picLocks noChangeAspect="1"/>
          </p:cNvPicPr>
          <p:nvPr/>
        </p:nvPicPr>
        <p:blipFill>
          <a:blip r:embed="rId4"/>
          <a:stretch>
            <a:fillRect/>
          </a:stretch>
        </p:blipFill>
        <p:spPr>
          <a:xfrm>
            <a:off x="3124200" y="1965325"/>
            <a:ext cx="2819400" cy="2514600"/>
          </a:xfrm>
          <a:prstGeom prst="roundRect">
            <a:avLst/>
          </a:prstGeom>
          <a:ln w="28575">
            <a:solidFill>
              <a:srgbClr val="7030A0"/>
            </a:solidFill>
          </a:ln>
        </p:spPr>
      </p:pic>
      <p:sp>
        <p:nvSpPr>
          <p:cNvPr id="10" name="TextBox 9"/>
          <p:cNvSpPr txBox="1"/>
          <p:nvPr/>
        </p:nvSpPr>
        <p:spPr>
          <a:xfrm>
            <a:off x="2438400" y="648732"/>
            <a:ext cx="41910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ভুট্টার ব্যবহার </a:t>
            </a:r>
            <a:endParaRPr lang="en-US" sz="4000" dirty="0">
              <a:latin typeface="NikoshBAN" pitchFamily="2" charset="0"/>
              <a:cs typeface="NikoshBAN" pitchFamily="2" charset="0"/>
            </a:endParaRPr>
          </a:p>
        </p:txBody>
      </p:sp>
      <p:sp>
        <p:nvSpPr>
          <p:cNvPr id="11" name="TextBox 10"/>
          <p:cNvSpPr txBox="1"/>
          <p:nvPr/>
        </p:nvSpPr>
        <p:spPr>
          <a:xfrm>
            <a:off x="304800" y="5013325"/>
            <a:ext cx="84582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ভুট্টা গবাদিপশু, হাঁস-মুরগি, ও মাছের খাদ্য হিসেবে ব্যবহৃত হয়। </a:t>
            </a:r>
            <a:endParaRPr lang="en-US" sz="3200" dirty="0" smtClean="0">
              <a:latin typeface="NikoshBAN" pitchFamily="2" charset="0"/>
              <a:cs typeface="NikoshBAN" pitchFamily="2" charset="0"/>
            </a:endParaRPr>
          </a:p>
        </p:txBody>
      </p:sp>
      <p:sp>
        <p:nvSpPr>
          <p:cNvPr id="7" name="Slide Number Placeholder 6"/>
          <p:cNvSpPr>
            <a:spLocks noGrp="1"/>
          </p:cNvSpPr>
          <p:nvPr>
            <p:ph type="sldNum" sz="quarter" idx="12"/>
          </p:nvPr>
        </p:nvSpPr>
        <p:spPr>
          <a:xfrm>
            <a:off x="6553200" y="6492875"/>
            <a:ext cx="2133600" cy="365125"/>
          </a:xfrm>
        </p:spPr>
        <p:txBody>
          <a:bodyPr/>
          <a:lstStyle/>
          <a:p>
            <a:fld id="{448528B2-A734-4EF3-AA1C-A433920626D1}" type="slidenum">
              <a:rPr lang="en-US" smtClean="0"/>
              <a:pPr/>
              <a:t>10</a:t>
            </a:fld>
            <a:endParaRPr lang="en-US"/>
          </a:p>
        </p:txBody>
      </p:sp>
      <p:sp>
        <p:nvSpPr>
          <p:cNvPr id="8" name="Footer Placeholder 7"/>
          <p:cNvSpPr>
            <a:spLocks noGrp="1"/>
          </p:cNvSpPr>
          <p:nvPr>
            <p:ph type="ftr" sz="quarter" idx="11"/>
          </p:nvPr>
        </p:nvSpPr>
        <p:spPr>
          <a:xfrm>
            <a:off x="3124200" y="6492875"/>
            <a:ext cx="2895600" cy="365125"/>
          </a:xfrm>
        </p:spPr>
        <p:txBody>
          <a:bodyPr/>
          <a:lstStyle/>
          <a:p>
            <a:r>
              <a:rPr lang="en-US" smtClean="0"/>
              <a:t>Apurba Agriculture cl 6</a:t>
            </a:r>
            <a:endParaRPr lang="en-US" dirty="0"/>
          </a:p>
        </p:txBody>
      </p:sp>
      <p:pic>
        <p:nvPicPr>
          <p:cNvPr id="13" name="Picture 12" descr="full_1518886821_1403032525.jpg"/>
          <p:cNvPicPr>
            <a:picLocks noChangeAspect="1"/>
          </p:cNvPicPr>
          <p:nvPr/>
        </p:nvPicPr>
        <p:blipFill>
          <a:blip r:embed="rId5"/>
          <a:stretch>
            <a:fillRect/>
          </a:stretch>
        </p:blipFill>
        <p:spPr>
          <a:xfrm>
            <a:off x="6019800" y="1965325"/>
            <a:ext cx="2895600" cy="2514600"/>
          </a:xfrm>
          <a:prstGeom prst="roundRect">
            <a:avLst/>
          </a:prstGeom>
          <a:ln w="28575">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3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900" decel="100000" fill="hold"/>
                                        <p:tgtEl>
                                          <p:spTgt spid="1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00400" y="412498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শুভ্রা ভুট্টা</a:t>
            </a:r>
            <a:endParaRPr lang="en-US" sz="2800" b="1" dirty="0">
              <a:latin typeface="NikoshBAN" pitchFamily="2" charset="0"/>
              <a:cs typeface="NikoshBAN" pitchFamily="2" charset="0"/>
            </a:endParaRPr>
          </a:p>
        </p:txBody>
      </p:sp>
      <p:sp>
        <p:nvSpPr>
          <p:cNvPr id="20" name="TextBox 19"/>
          <p:cNvSpPr txBox="1"/>
          <p:nvPr/>
        </p:nvSpPr>
        <p:spPr>
          <a:xfrm>
            <a:off x="6096000" y="412498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খই ভুট্টা </a:t>
            </a:r>
            <a:endParaRPr lang="en-US" sz="2800" b="1" dirty="0">
              <a:latin typeface="NikoshBAN" pitchFamily="2" charset="0"/>
              <a:cs typeface="NikoshBAN" pitchFamily="2" charset="0"/>
            </a:endParaRPr>
          </a:p>
        </p:txBody>
      </p:sp>
      <p:sp>
        <p:nvSpPr>
          <p:cNvPr id="18" name="TextBox 17"/>
          <p:cNvSpPr txBox="1"/>
          <p:nvPr/>
        </p:nvSpPr>
        <p:spPr>
          <a:xfrm>
            <a:off x="304800" y="412498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 বর্ণালী ভুট্টা </a:t>
            </a:r>
            <a:endParaRPr lang="en-US" sz="2800" b="1" dirty="0">
              <a:latin typeface="NikoshBAN" pitchFamily="2" charset="0"/>
              <a:cs typeface="NikoshBAN" pitchFamily="2" charset="0"/>
            </a:endParaRPr>
          </a:p>
        </p:txBody>
      </p:sp>
      <p:pic>
        <p:nvPicPr>
          <p:cNvPr id="11" name="Picture 10"/>
          <p:cNvPicPr>
            <a:picLocks noChangeAspect="1"/>
          </p:cNvPicPr>
          <p:nvPr/>
        </p:nvPicPr>
        <p:blipFill>
          <a:blip r:embed="rId2"/>
          <a:stretch>
            <a:fillRect/>
          </a:stretch>
        </p:blipFill>
        <p:spPr>
          <a:xfrm>
            <a:off x="304800" y="2219980"/>
            <a:ext cx="2743200" cy="1905000"/>
          </a:xfrm>
          <a:prstGeom prst="rect">
            <a:avLst/>
          </a:prstGeom>
          <a:ln>
            <a:solidFill>
              <a:srgbClr val="7030A0"/>
            </a:solidFill>
          </a:ln>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15" name="Picture 14"/>
          <p:cNvPicPr>
            <a:picLocks noChangeAspect="1"/>
          </p:cNvPicPr>
          <p:nvPr/>
        </p:nvPicPr>
        <p:blipFill>
          <a:blip r:embed="rId3"/>
          <a:srcRect l="13320" t="52000" r="15358" b="16000"/>
          <a:stretch>
            <a:fillRect/>
          </a:stretch>
        </p:blipFill>
        <p:spPr>
          <a:xfrm>
            <a:off x="3200400" y="2219980"/>
            <a:ext cx="2743200" cy="1905000"/>
          </a:xfrm>
          <a:prstGeom prst="rect">
            <a:avLst/>
          </a:prstGeom>
          <a:ln>
            <a:solidFill>
              <a:srgbClr val="7030A0"/>
            </a:solidFill>
          </a:ln>
        </p:spPr>
      </p:pic>
      <p:sp>
        <p:nvSpPr>
          <p:cNvPr id="2" name="Rounded Rectangle 1"/>
          <p:cNvSpPr/>
          <p:nvPr/>
        </p:nvSpPr>
        <p:spPr>
          <a:xfrm>
            <a:off x="2590800" y="304800"/>
            <a:ext cx="40386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ভুট্টার বিভিন্ন জাত </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17" name="Footer Placeholder 16"/>
          <p:cNvSpPr>
            <a:spLocks noGrp="1"/>
          </p:cNvSpPr>
          <p:nvPr>
            <p:ph type="ftr" sz="quarter" idx="11"/>
          </p:nvPr>
        </p:nvSpPr>
        <p:spPr/>
        <p:txBody>
          <a:bodyPr/>
          <a:lstStyle/>
          <a:p>
            <a:r>
              <a:rPr lang="en-US" smtClean="0"/>
              <a:t>Apurba Agriculture cl 6</a:t>
            </a:r>
            <a:endParaRPr lang="en-US"/>
          </a:p>
        </p:txBody>
      </p:sp>
      <p:pic>
        <p:nvPicPr>
          <p:cNvPr id="14" name="Picture 13"/>
          <p:cNvPicPr>
            <a:picLocks noChangeAspect="1"/>
          </p:cNvPicPr>
          <p:nvPr/>
        </p:nvPicPr>
        <p:blipFill>
          <a:blip r:embed="rId4"/>
          <a:srcRect l="43887" t="20000" r="14509" b="45385"/>
          <a:stretch>
            <a:fillRect/>
          </a:stretch>
        </p:blipFill>
        <p:spPr>
          <a:xfrm>
            <a:off x="6096000" y="2219980"/>
            <a:ext cx="2743200" cy="1905000"/>
          </a:xfrm>
          <a:prstGeom prst="rect">
            <a:avLst/>
          </a:prstGeom>
          <a:ln>
            <a:solidFill>
              <a:srgbClr val="7030A0"/>
            </a:solidFill>
          </a:ln>
        </p:spPr>
      </p:pic>
      <p:pic>
        <p:nvPicPr>
          <p:cNvPr id="24" name="Picture 23"/>
          <p:cNvPicPr>
            <a:picLocks noChangeAspect="1"/>
          </p:cNvPicPr>
          <p:nvPr/>
        </p:nvPicPr>
        <p:blipFill>
          <a:blip r:embed="rId5"/>
          <a:srcRect l="14083" t="37761" r="15342" b="30116"/>
          <a:stretch>
            <a:fillRect/>
          </a:stretch>
        </p:blipFill>
        <p:spPr>
          <a:xfrm>
            <a:off x="3200400" y="1295400"/>
            <a:ext cx="2743200" cy="1908313"/>
          </a:xfrm>
          <a:prstGeom prst="rect">
            <a:avLst/>
          </a:prstGeom>
          <a:ln>
            <a:solidFill>
              <a:srgbClr val="7030A0"/>
            </a:solidFill>
          </a:ln>
        </p:spPr>
      </p:pic>
      <p:sp>
        <p:nvSpPr>
          <p:cNvPr id="25" name="TextBox 24"/>
          <p:cNvSpPr txBox="1"/>
          <p:nvPr/>
        </p:nvSpPr>
        <p:spPr>
          <a:xfrm>
            <a:off x="3200400" y="580138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বারি হাইব্রিড ভুট্টা ২</a:t>
            </a:r>
            <a:endParaRPr lang="en-US" sz="2800" b="1" dirty="0">
              <a:latin typeface="NikoshBAN" pitchFamily="2" charset="0"/>
              <a:cs typeface="NikoshBAN" pitchFamily="2" charset="0"/>
            </a:endParaRPr>
          </a:p>
        </p:txBody>
      </p:sp>
      <p:sp>
        <p:nvSpPr>
          <p:cNvPr id="26" name="TextBox 25"/>
          <p:cNvSpPr txBox="1"/>
          <p:nvPr/>
        </p:nvSpPr>
        <p:spPr>
          <a:xfrm>
            <a:off x="6096000" y="580138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বারি হাইব্রিড ভুট্টা ৩</a:t>
            </a:r>
          </a:p>
        </p:txBody>
      </p:sp>
      <p:sp>
        <p:nvSpPr>
          <p:cNvPr id="27" name="TextBox 26"/>
          <p:cNvSpPr txBox="1"/>
          <p:nvPr/>
        </p:nvSpPr>
        <p:spPr>
          <a:xfrm>
            <a:off x="3200400" y="320040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বারি ভুট্টা ৬</a:t>
            </a:r>
            <a:endParaRPr lang="en-US" sz="2800" b="1" dirty="0">
              <a:latin typeface="NikoshBAN" pitchFamily="2" charset="0"/>
              <a:cs typeface="NikoshBAN" pitchFamily="2" charset="0"/>
            </a:endParaRPr>
          </a:p>
        </p:txBody>
      </p:sp>
      <p:sp>
        <p:nvSpPr>
          <p:cNvPr id="28" name="TextBox 27"/>
          <p:cNvSpPr txBox="1"/>
          <p:nvPr/>
        </p:nvSpPr>
        <p:spPr>
          <a:xfrm>
            <a:off x="304800" y="580138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বারি হাইব্রিড ভুট্টা ১</a:t>
            </a:r>
            <a:endParaRPr lang="en-US" sz="2800" b="1" dirty="0">
              <a:latin typeface="NikoshBAN" pitchFamily="2" charset="0"/>
              <a:cs typeface="NikoshBAN" pitchFamily="2" charset="0"/>
            </a:endParaRPr>
          </a:p>
        </p:txBody>
      </p:sp>
      <p:sp>
        <p:nvSpPr>
          <p:cNvPr id="29" name="TextBox 28"/>
          <p:cNvSpPr txBox="1"/>
          <p:nvPr/>
        </p:nvSpPr>
        <p:spPr>
          <a:xfrm>
            <a:off x="304800" y="320040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বারি ভুট্টা ৫</a:t>
            </a:r>
            <a:endParaRPr lang="en-US" sz="2800" b="1" dirty="0">
              <a:latin typeface="NikoshBAN" pitchFamily="2" charset="0"/>
              <a:cs typeface="NikoshBAN" pitchFamily="2" charset="0"/>
            </a:endParaRPr>
          </a:p>
        </p:txBody>
      </p:sp>
      <p:pic>
        <p:nvPicPr>
          <p:cNvPr id="30" name="Picture 29"/>
          <p:cNvPicPr>
            <a:picLocks noChangeAspect="1"/>
          </p:cNvPicPr>
          <p:nvPr/>
        </p:nvPicPr>
        <p:blipFill>
          <a:blip r:embed="rId6"/>
          <a:srcRect l="13673" t="52782" r="15230" b="14117"/>
          <a:stretch>
            <a:fillRect/>
          </a:stretch>
        </p:blipFill>
        <p:spPr>
          <a:xfrm>
            <a:off x="304800" y="1295400"/>
            <a:ext cx="2743200" cy="1905000"/>
          </a:xfrm>
          <a:prstGeom prst="rect">
            <a:avLst/>
          </a:prstGeom>
          <a:ln>
            <a:solidFill>
              <a:srgbClr val="7030A0"/>
            </a:solidFill>
          </a:ln>
        </p:spPr>
      </p:pic>
      <p:pic>
        <p:nvPicPr>
          <p:cNvPr id="31" name="Picture 30"/>
          <p:cNvPicPr>
            <a:picLocks noChangeAspect="1"/>
          </p:cNvPicPr>
          <p:nvPr/>
        </p:nvPicPr>
        <p:blipFill>
          <a:blip r:embed="rId7"/>
          <a:srcRect l="13893" t="52071" r="16644" b="15701"/>
          <a:stretch>
            <a:fillRect/>
          </a:stretch>
        </p:blipFill>
        <p:spPr>
          <a:xfrm>
            <a:off x="6096000" y="3886200"/>
            <a:ext cx="2743200" cy="1905000"/>
          </a:xfrm>
          <a:prstGeom prst="rect">
            <a:avLst/>
          </a:prstGeom>
          <a:ln>
            <a:solidFill>
              <a:srgbClr val="7030A0"/>
            </a:solidFill>
          </a:ln>
        </p:spPr>
      </p:pic>
      <p:pic>
        <p:nvPicPr>
          <p:cNvPr id="32" name="Picture 31"/>
          <p:cNvPicPr>
            <a:picLocks noChangeAspect="1"/>
          </p:cNvPicPr>
          <p:nvPr/>
        </p:nvPicPr>
        <p:blipFill>
          <a:blip r:embed="rId8"/>
          <a:srcRect l="26571" t="57395" r="29094" b="15410"/>
          <a:stretch>
            <a:fillRect/>
          </a:stretch>
        </p:blipFill>
        <p:spPr>
          <a:xfrm>
            <a:off x="304800" y="3886200"/>
            <a:ext cx="2743200" cy="1905000"/>
          </a:xfrm>
          <a:prstGeom prst="rect">
            <a:avLst/>
          </a:prstGeom>
          <a:ln>
            <a:solidFill>
              <a:srgbClr val="7030A0"/>
            </a:solidFill>
          </a:ln>
        </p:spPr>
      </p:pic>
      <p:pic>
        <p:nvPicPr>
          <p:cNvPr id="33" name="Picture 32"/>
          <p:cNvPicPr>
            <a:picLocks noChangeAspect="1"/>
          </p:cNvPicPr>
          <p:nvPr/>
        </p:nvPicPr>
        <p:blipFill>
          <a:blip r:embed="rId9"/>
          <a:srcRect l="28205" t="55341" r="28205" b="14540"/>
          <a:stretch>
            <a:fillRect/>
          </a:stretch>
        </p:blipFill>
        <p:spPr>
          <a:xfrm>
            <a:off x="6096000" y="1295400"/>
            <a:ext cx="2743200" cy="1905000"/>
          </a:xfrm>
          <a:prstGeom prst="rect">
            <a:avLst/>
          </a:prstGeom>
          <a:ln>
            <a:solidFill>
              <a:srgbClr val="7030A0"/>
            </a:solidFill>
          </a:ln>
        </p:spPr>
      </p:pic>
      <p:pic>
        <p:nvPicPr>
          <p:cNvPr id="34" name="Picture 33"/>
          <p:cNvPicPr>
            <a:picLocks noChangeAspect="1"/>
          </p:cNvPicPr>
          <p:nvPr/>
        </p:nvPicPr>
        <p:blipFill>
          <a:blip r:embed="rId10"/>
          <a:srcRect l="15777" t="51640" r="13751" b="13496"/>
          <a:stretch>
            <a:fillRect/>
          </a:stretch>
        </p:blipFill>
        <p:spPr>
          <a:xfrm>
            <a:off x="3200400" y="3886200"/>
            <a:ext cx="2743200" cy="1901283"/>
          </a:xfrm>
          <a:prstGeom prst="rect">
            <a:avLst/>
          </a:prstGeom>
          <a:ln>
            <a:solidFill>
              <a:srgbClr val="7030A0"/>
            </a:solidFill>
          </a:ln>
        </p:spPr>
      </p:pic>
      <p:sp>
        <p:nvSpPr>
          <p:cNvPr id="35" name="TextBox 34"/>
          <p:cNvSpPr txBox="1"/>
          <p:nvPr/>
        </p:nvSpPr>
        <p:spPr>
          <a:xfrm>
            <a:off x="6096000" y="3200400"/>
            <a:ext cx="2743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বারি ভুট্টা ৭</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800" decel="100000"/>
                                        <p:tgtEl>
                                          <p:spTgt spid="2"/>
                                        </p:tgtEl>
                                      </p:cBhvr>
                                    </p:animEffect>
                                    <p:anim calcmode="lin" valueType="num">
                                      <p:cBhvr>
                                        <p:cTn id="40" dur="800" decel="100000" fill="hold"/>
                                        <p:tgtEl>
                                          <p:spTgt spid="2"/>
                                        </p:tgtEl>
                                        <p:attrNameLst>
                                          <p:attrName>style.rotation</p:attrName>
                                        </p:attrNameLst>
                                      </p:cBhvr>
                                      <p:tavLst>
                                        <p:tav tm="0">
                                          <p:val>
                                            <p:fltVal val="-90"/>
                                          </p:val>
                                        </p:tav>
                                        <p:tav tm="100000">
                                          <p:val>
                                            <p:fltVal val="0"/>
                                          </p:val>
                                        </p:tav>
                                      </p:tavLst>
                                    </p:anim>
                                    <p:anim calcmode="lin" valueType="num">
                                      <p:cBhvr>
                                        <p:cTn id="41" dur="800" decel="100000" fill="hold"/>
                                        <p:tgtEl>
                                          <p:spTgt spid="2"/>
                                        </p:tgtEl>
                                        <p:attrNameLst>
                                          <p:attrName>ppt_x</p:attrName>
                                        </p:attrNameLst>
                                      </p:cBhvr>
                                      <p:tavLst>
                                        <p:tav tm="0">
                                          <p:val>
                                            <p:strVal val="#ppt_x+0.4"/>
                                          </p:val>
                                        </p:tav>
                                        <p:tav tm="100000">
                                          <p:val>
                                            <p:strVal val="#ppt_x-0.05"/>
                                          </p:val>
                                        </p:tav>
                                      </p:tavLst>
                                    </p:anim>
                                    <p:anim calcmode="lin" valueType="num">
                                      <p:cBhvr>
                                        <p:cTn id="42" dur="800" decel="100000" fill="hold"/>
                                        <p:tgtEl>
                                          <p:spTgt spid="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xit" presetSubtype="0" fill="hold" nodeType="clickEffect">
                                  <p:stCondLst>
                                    <p:cond delay="0"/>
                                  </p:stCondLst>
                                  <p:childTnLst>
                                    <p:anim calcmode="lin" valueType="num">
                                      <p:cBhvr>
                                        <p:cTn id="48" dur="500"/>
                                        <p:tgtEl>
                                          <p:spTgt spid="11"/>
                                        </p:tgtEl>
                                        <p:attrNameLst>
                                          <p:attrName>ppt_w</p:attrName>
                                        </p:attrNameLst>
                                      </p:cBhvr>
                                      <p:tavLst>
                                        <p:tav tm="0">
                                          <p:val>
                                            <p:strVal val="ppt_w"/>
                                          </p:val>
                                        </p:tav>
                                        <p:tav tm="100000">
                                          <p:val>
                                            <p:fltVal val="0"/>
                                          </p:val>
                                        </p:tav>
                                      </p:tavLst>
                                    </p:anim>
                                    <p:anim calcmode="lin" valueType="num">
                                      <p:cBhvr>
                                        <p:cTn id="49" dur="500"/>
                                        <p:tgtEl>
                                          <p:spTgt spid="11"/>
                                        </p:tgtEl>
                                        <p:attrNameLst>
                                          <p:attrName>ppt_h</p:attrName>
                                        </p:attrNameLst>
                                      </p:cBhvr>
                                      <p:tavLst>
                                        <p:tav tm="0">
                                          <p:val>
                                            <p:strVal val="ppt_h"/>
                                          </p:val>
                                        </p:tav>
                                        <p:tav tm="100000">
                                          <p:val>
                                            <p:fltVal val="0"/>
                                          </p:val>
                                        </p:tav>
                                      </p:tavLst>
                                    </p:anim>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53" presetClass="exit" presetSubtype="0" fill="hold" grpId="1" nodeType="withEffect">
                                  <p:stCondLst>
                                    <p:cond delay="0"/>
                                  </p:stCondLst>
                                  <p:childTnLst>
                                    <p:anim calcmode="lin" valueType="num">
                                      <p:cBhvr>
                                        <p:cTn id="53" dur="500"/>
                                        <p:tgtEl>
                                          <p:spTgt spid="18"/>
                                        </p:tgtEl>
                                        <p:attrNameLst>
                                          <p:attrName>ppt_w</p:attrName>
                                        </p:attrNameLst>
                                      </p:cBhvr>
                                      <p:tavLst>
                                        <p:tav tm="0">
                                          <p:val>
                                            <p:strVal val="ppt_w"/>
                                          </p:val>
                                        </p:tav>
                                        <p:tav tm="100000">
                                          <p:val>
                                            <p:fltVal val="0"/>
                                          </p:val>
                                        </p:tav>
                                      </p:tavLst>
                                    </p:anim>
                                    <p:anim calcmode="lin" valueType="num">
                                      <p:cBhvr>
                                        <p:cTn id="54" dur="500"/>
                                        <p:tgtEl>
                                          <p:spTgt spid="18"/>
                                        </p:tgtEl>
                                        <p:attrNameLst>
                                          <p:attrName>ppt_h</p:attrName>
                                        </p:attrNameLst>
                                      </p:cBhvr>
                                      <p:tavLst>
                                        <p:tav tm="0">
                                          <p:val>
                                            <p:strVal val="ppt_h"/>
                                          </p:val>
                                        </p:tav>
                                        <p:tav tm="100000">
                                          <p:val>
                                            <p:fltVal val="0"/>
                                          </p:val>
                                        </p:tav>
                                      </p:tavLst>
                                    </p:anim>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53" presetClass="exit" presetSubtype="0" fill="hold" nodeType="withEffect">
                                  <p:stCondLst>
                                    <p:cond delay="0"/>
                                  </p:stCondLst>
                                  <p:childTnLst>
                                    <p:anim calcmode="lin" valueType="num">
                                      <p:cBhvr>
                                        <p:cTn id="58" dur="500"/>
                                        <p:tgtEl>
                                          <p:spTgt spid="15"/>
                                        </p:tgtEl>
                                        <p:attrNameLst>
                                          <p:attrName>ppt_w</p:attrName>
                                        </p:attrNameLst>
                                      </p:cBhvr>
                                      <p:tavLst>
                                        <p:tav tm="0">
                                          <p:val>
                                            <p:strVal val="ppt_w"/>
                                          </p:val>
                                        </p:tav>
                                        <p:tav tm="100000">
                                          <p:val>
                                            <p:fltVal val="0"/>
                                          </p:val>
                                        </p:tav>
                                      </p:tavLst>
                                    </p:anim>
                                    <p:anim calcmode="lin" valueType="num">
                                      <p:cBhvr>
                                        <p:cTn id="59" dur="500"/>
                                        <p:tgtEl>
                                          <p:spTgt spid="15"/>
                                        </p:tgtEl>
                                        <p:attrNameLst>
                                          <p:attrName>ppt_h</p:attrName>
                                        </p:attrNameLst>
                                      </p:cBhvr>
                                      <p:tavLst>
                                        <p:tav tm="0">
                                          <p:val>
                                            <p:strVal val="ppt_h"/>
                                          </p:val>
                                        </p:tav>
                                        <p:tav tm="100000">
                                          <p:val>
                                            <p:fltVal val="0"/>
                                          </p:val>
                                        </p:tav>
                                      </p:tavLst>
                                    </p:anim>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53" presetClass="exit" presetSubtype="0" fill="hold" grpId="1" nodeType="withEffect">
                                  <p:stCondLst>
                                    <p:cond delay="0"/>
                                  </p:stCondLst>
                                  <p:childTnLst>
                                    <p:anim calcmode="lin" valueType="num">
                                      <p:cBhvr>
                                        <p:cTn id="63" dur="500"/>
                                        <p:tgtEl>
                                          <p:spTgt spid="19"/>
                                        </p:tgtEl>
                                        <p:attrNameLst>
                                          <p:attrName>ppt_w</p:attrName>
                                        </p:attrNameLst>
                                      </p:cBhvr>
                                      <p:tavLst>
                                        <p:tav tm="0">
                                          <p:val>
                                            <p:strVal val="ppt_w"/>
                                          </p:val>
                                        </p:tav>
                                        <p:tav tm="100000">
                                          <p:val>
                                            <p:fltVal val="0"/>
                                          </p:val>
                                        </p:tav>
                                      </p:tavLst>
                                    </p:anim>
                                    <p:anim calcmode="lin" valueType="num">
                                      <p:cBhvr>
                                        <p:cTn id="64" dur="500"/>
                                        <p:tgtEl>
                                          <p:spTgt spid="19"/>
                                        </p:tgtEl>
                                        <p:attrNameLst>
                                          <p:attrName>ppt_h</p:attrName>
                                        </p:attrNameLst>
                                      </p:cBhvr>
                                      <p:tavLst>
                                        <p:tav tm="0">
                                          <p:val>
                                            <p:strVal val="ppt_h"/>
                                          </p:val>
                                        </p:tav>
                                        <p:tav tm="100000">
                                          <p:val>
                                            <p:fltVal val="0"/>
                                          </p:val>
                                        </p:tav>
                                      </p:tavLst>
                                    </p:anim>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53" presetClass="exit" presetSubtype="0" fill="hold" nodeType="withEffect">
                                  <p:stCondLst>
                                    <p:cond delay="0"/>
                                  </p:stCondLst>
                                  <p:childTnLst>
                                    <p:anim calcmode="lin" valueType="num">
                                      <p:cBhvr>
                                        <p:cTn id="68" dur="500"/>
                                        <p:tgtEl>
                                          <p:spTgt spid="14"/>
                                        </p:tgtEl>
                                        <p:attrNameLst>
                                          <p:attrName>ppt_w</p:attrName>
                                        </p:attrNameLst>
                                      </p:cBhvr>
                                      <p:tavLst>
                                        <p:tav tm="0">
                                          <p:val>
                                            <p:strVal val="ppt_w"/>
                                          </p:val>
                                        </p:tav>
                                        <p:tav tm="100000">
                                          <p:val>
                                            <p:fltVal val="0"/>
                                          </p:val>
                                        </p:tav>
                                      </p:tavLst>
                                    </p:anim>
                                    <p:anim calcmode="lin" valueType="num">
                                      <p:cBhvr>
                                        <p:cTn id="69" dur="500"/>
                                        <p:tgtEl>
                                          <p:spTgt spid="14"/>
                                        </p:tgtEl>
                                        <p:attrNameLst>
                                          <p:attrName>ppt_h</p:attrName>
                                        </p:attrNameLst>
                                      </p:cBhvr>
                                      <p:tavLst>
                                        <p:tav tm="0">
                                          <p:val>
                                            <p:strVal val="ppt_h"/>
                                          </p:val>
                                        </p:tav>
                                        <p:tav tm="100000">
                                          <p:val>
                                            <p:fltVal val="0"/>
                                          </p:val>
                                        </p:tav>
                                      </p:tavLst>
                                    </p:anim>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53" presetClass="exit" presetSubtype="0" fill="hold" grpId="1" nodeType="withEffect">
                                  <p:stCondLst>
                                    <p:cond delay="0"/>
                                  </p:stCondLst>
                                  <p:childTnLst>
                                    <p:anim calcmode="lin" valueType="num">
                                      <p:cBhvr>
                                        <p:cTn id="73" dur="500"/>
                                        <p:tgtEl>
                                          <p:spTgt spid="20"/>
                                        </p:tgtEl>
                                        <p:attrNameLst>
                                          <p:attrName>ppt_w</p:attrName>
                                        </p:attrNameLst>
                                      </p:cBhvr>
                                      <p:tavLst>
                                        <p:tav tm="0">
                                          <p:val>
                                            <p:strVal val="ppt_w"/>
                                          </p:val>
                                        </p:tav>
                                        <p:tav tm="100000">
                                          <p:val>
                                            <p:fltVal val="0"/>
                                          </p:val>
                                        </p:tav>
                                      </p:tavLst>
                                    </p:anim>
                                    <p:anim calcmode="lin" valueType="num">
                                      <p:cBhvr>
                                        <p:cTn id="74" dur="500"/>
                                        <p:tgtEl>
                                          <p:spTgt spid="20"/>
                                        </p:tgtEl>
                                        <p:attrNameLst>
                                          <p:attrName>ppt_h</p:attrName>
                                        </p:attrNameLst>
                                      </p:cBhvr>
                                      <p:tavLst>
                                        <p:tav tm="0">
                                          <p:val>
                                            <p:strVal val="ppt_h"/>
                                          </p:val>
                                        </p:tav>
                                        <p:tav tm="100000">
                                          <p:val>
                                            <p:fltVal val="0"/>
                                          </p:val>
                                        </p:tav>
                                      </p:tavLst>
                                    </p:anim>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42"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0"/>
                                        <p:tgtEl>
                                          <p:spTgt spid="34"/>
                                        </p:tgtEl>
                                      </p:cBhvr>
                                    </p:animEffect>
                                    <p:anim calcmode="lin" valueType="num">
                                      <p:cBhvr>
                                        <p:cTn id="100" dur="1000" fill="hold"/>
                                        <p:tgtEl>
                                          <p:spTgt spid="34"/>
                                        </p:tgtEl>
                                        <p:attrNameLst>
                                          <p:attrName>ppt_x</p:attrName>
                                        </p:attrNameLst>
                                      </p:cBhvr>
                                      <p:tavLst>
                                        <p:tav tm="0">
                                          <p:val>
                                            <p:strVal val="#ppt_x"/>
                                          </p:val>
                                        </p:tav>
                                        <p:tav tm="100000">
                                          <p:val>
                                            <p:strVal val="#ppt_x"/>
                                          </p:val>
                                        </p:tav>
                                      </p:tavLst>
                                    </p:anim>
                                    <p:anim calcmode="lin" valueType="num">
                                      <p:cBhvr>
                                        <p:cTn id="101" dur="1000" fill="hold"/>
                                        <p:tgtEl>
                                          <p:spTgt spid="34"/>
                                        </p:tgtEl>
                                        <p:attrNameLst>
                                          <p:attrName>ppt_y</p:attrName>
                                        </p:attrNameLst>
                                      </p:cBhvr>
                                      <p:tavLst>
                                        <p:tav tm="0">
                                          <p:val>
                                            <p:strVal val="#ppt_y-.1"/>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14" presetClass="entr" presetSubtype="1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randombar(horizontal)">
                                      <p:cBhvr>
                                        <p:cTn id="109" dur="500"/>
                                        <p:tgtEl>
                                          <p:spTgt spid="29"/>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randombar(horizontal)">
                                      <p:cBhvr>
                                        <p:cTn id="112" dur="500"/>
                                        <p:tgtEl>
                                          <p:spTgt spid="27"/>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randombar(horizontal)">
                                      <p:cBhvr>
                                        <p:cTn id="115" dur="500"/>
                                        <p:tgtEl>
                                          <p:spTgt spid="35"/>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randombar(horizontal)">
                                      <p:cBhvr>
                                        <p:cTn id="118" dur="500"/>
                                        <p:tgtEl>
                                          <p:spTgt spid="28"/>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randombar(horizontal)">
                                      <p:cBhvr>
                                        <p:cTn id="121" dur="500"/>
                                        <p:tgtEl>
                                          <p:spTgt spid="25"/>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randombar(horizontal)">
                                      <p:cBhvr>
                                        <p:cTn id="1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18" grpId="0" animBg="1"/>
      <p:bldP spid="18" grpId="1" animBg="1"/>
      <p:bldP spid="2" grpId="0" animBg="1"/>
      <p:bldP spid="25" grpId="0" animBg="1"/>
      <p:bldP spid="26" grpId="0" animBg="1"/>
      <p:bldP spid="27" grpId="0" animBg="1"/>
      <p:bldP spid="28" grpId="0" animBg="1"/>
      <p:bldP spid="29"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_1518886821_1403032525.jpg"/>
          <p:cNvPicPr>
            <a:picLocks noChangeAspect="1"/>
          </p:cNvPicPr>
          <p:nvPr/>
        </p:nvPicPr>
        <p:blipFill>
          <a:blip r:embed="rId3"/>
          <a:stretch>
            <a:fillRect/>
          </a:stretch>
        </p:blipFill>
        <p:spPr>
          <a:xfrm>
            <a:off x="4648200" y="1371600"/>
            <a:ext cx="4191000" cy="3197225"/>
          </a:xfrm>
          <a:prstGeom prst="roundRect">
            <a:avLst/>
          </a:prstGeom>
          <a:ln w="28575">
            <a:solidFill>
              <a:srgbClr val="7030A0"/>
            </a:solidFill>
          </a:ln>
        </p:spPr>
      </p:pic>
      <p:pic>
        <p:nvPicPr>
          <p:cNvPr id="6" name="Picture 5" descr="rice-plant.jpg"/>
          <p:cNvPicPr>
            <a:picLocks noChangeAspect="1"/>
          </p:cNvPicPr>
          <p:nvPr/>
        </p:nvPicPr>
        <p:blipFill>
          <a:blip r:embed="rId4"/>
          <a:stretch>
            <a:fillRect/>
          </a:stretch>
        </p:blipFill>
        <p:spPr>
          <a:xfrm>
            <a:off x="304800" y="1371600"/>
            <a:ext cx="4191000" cy="3200400"/>
          </a:xfrm>
          <a:prstGeom prst="roundRect">
            <a:avLst/>
          </a:prstGeom>
          <a:ln w="28575">
            <a:solidFill>
              <a:srgbClr val="7030A0"/>
            </a:solidFill>
          </a:ln>
        </p:spPr>
      </p:pic>
      <p:sp>
        <p:nvSpPr>
          <p:cNvPr id="10" name="TextBox 9"/>
          <p:cNvSpPr txBox="1"/>
          <p:nvPr/>
        </p:nvSpPr>
        <p:spPr>
          <a:xfrm>
            <a:off x="2438400" y="304800"/>
            <a:ext cx="41910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ভুট্টা চাষের মাটি </a:t>
            </a:r>
            <a:endParaRPr lang="en-US" sz="4000" dirty="0">
              <a:latin typeface="NikoshBAN" pitchFamily="2" charset="0"/>
              <a:cs typeface="NikoshBAN" pitchFamily="2" charset="0"/>
            </a:endParaRPr>
          </a:p>
        </p:txBody>
      </p:sp>
      <p:sp>
        <p:nvSpPr>
          <p:cNvPr id="11" name="TextBox 10"/>
          <p:cNvSpPr txBox="1"/>
          <p:nvPr/>
        </p:nvSpPr>
        <p:spPr>
          <a:xfrm>
            <a:off x="533400" y="54864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দোঁআশ ও বেলে-দোঁআশ মাটি ভুট্টা চাষের জন্য উত্তম</a:t>
            </a:r>
            <a:endParaRPr lang="en-US" sz="32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
        <p:nvSpPr>
          <p:cNvPr id="9" name="TextBox 8"/>
          <p:cNvSpPr txBox="1"/>
          <p:nvPr/>
        </p:nvSpPr>
        <p:spPr>
          <a:xfrm>
            <a:off x="1219200" y="4648200"/>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দোঁআশ মাটি </a:t>
            </a:r>
            <a:endParaRPr lang="en-US" sz="2400" dirty="0">
              <a:latin typeface="NikoshBAN" pitchFamily="2" charset="0"/>
              <a:cs typeface="NikoshBAN" pitchFamily="2" charset="0"/>
            </a:endParaRPr>
          </a:p>
        </p:txBody>
      </p:sp>
      <p:sp>
        <p:nvSpPr>
          <p:cNvPr id="12" name="TextBox 11"/>
          <p:cNvSpPr txBox="1"/>
          <p:nvPr/>
        </p:nvSpPr>
        <p:spPr>
          <a:xfrm>
            <a:off x="5562600" y="4648200"/>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বেলে-দোঁআশ মাটি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_1518886821_1403032525.jpg"/>
          <p:cNvPicPr>
            <a:picLocks noChangeAspect="1"/>
          </p:cNvPicPr>
          <p:nvPr/>
        </p:nvPicPr>
        <p:blipFill>
          <a:blip r:embed="rId3"/>
          <a:stretch>
            <a:fillRect/>
          </a:stretch>
        </p:blipFill>
        <p:spPr>
          <a:xfrm>
            <a:off x="304800" y="1600200"/>
            <a:ext cx="4191000" cy="3124200"/>
          </a:xfrm>
          <a:prstGeom prst="roundRect">
            <a:avLst/>
          </a:prstGeom>
          <a:ln w="28575">
            <a:solidFill>
              <a:srgbClr val="7030A0"/>
            </a:solidFill>
          </a:ln>
        </p:spPr>
      </p:pic>
      <p:pic>
        <p:nvPicPr>
          <p:cNvPr id="6" name="Picture 5" descr="rice-plant.jpg"/>
          <p:cNvPicPr>
            <a:picLocks noChangeAspect="1"/>
          </p:cNvPicPr>
          <p:nvPr/>
        </p:nvPicPr>
        <p:blipFill>
          <a:blip r:embed="rId4"/>
          <a:stretch>
            <a:fillRect/>
          </a:stretch>
        </p:blipFill>
        <p:spPr>
          <a:xfrm>
            <a:off x="4648200" y="1600200"/>
            <a:ext cx="4191000" cy="3124200"/>
          </a:xfrm>
          <a:prstGeom prst="roundRect">
            <a:avLst/>
          </a:prstGeom>
          <a:ln w="28575">
            <a:solidFill>
              <a:srgbClr val="7030A0"/>
            </a:solidFill>
          </a:ln>
        </p:spPr>
      </p:pic>
      <p:sp>
        <p:nvSpPr>
          <p:cNvPr id="10" name="TextBox 9"/>
          <p:cNvSpPr txBox="1"/>
          <p:nvPr/>
        </p:nvSpPr>
        <p:spPr>
          <a:xfrm>
            <a:off x="3429000" y="436007"/>
            <a:ext cx="23622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বপন সময়</a:t>
            </a:r>
            <a:endParaRPr lang="en-US" sz="4000" dirty="0">
              <a:latin typeface="NikoshBAN" pitchFamily="2" charset="0"/>
              <a:cs typeface="NikoshBAN" pitchFamily="2" charset="0"/>
            </a:endParaRPr>
          </a:p>
        </p:txBody>
      </p:sp>
      <p:sp>
        <p:nvSpPr>
          <p:cNvPr id="11" name="TextBox 10"/>
          <p:cNvSpPr txBox="1"/>
          <p:nvPr/>
        </p:nvSpPr>
        <p:spPr>
          <a:xfrm>
            <a:off x="381000" y="4980384"/>
            <a:ext cx="84582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রবি মৌসুমে অক্টোবর-নভেম্বর এবং খরিপ মৌসুমে ফেব্রুয়ারি-মার্চ মাসে বীজ বপন করা যায়। </a:t>
            </a:r>
            <a:endParaRPr lang="en-US" sz="32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2"/>
          <a:stretch>
            <a:fillRect/>
          </a:stretch>
        </p:blipFill>
        <p:spPr>
          <a:xfrm>
            <a:off x="1447801" y="1371600"/>
            <a:ext cx="6248400" cy="3657600"/>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457200" y="5410200"/>
            <a:ext cx="8305800" cy="990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বাংলাদেশে কোন কোন জাতের ভুট্টার চাষ হয়? খাতায় লেখ।</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ize_36.png"/>
          <p:cNvPicPr>
            <a:picLocks noChangeAspect="1"/>
          </p:cNvPicPr>
          <p:nvPr/>
        </p:nvPicPr>
        <p:blipFill>
          <a:blip r:embed="rId2"/>
          <a:srcRect l="27267" t="44348" r="30205" b="14783"/>
          <a:stretch>
            <a:fillRect/>
          </a:stretch>
        </p:blipFill>
        <p:spPr>
          <a:xfrm>
            <a:off x="990600" y="1475184"/>
            <a:ext cx="2667000" cy="3352800"/>
          </a:xfrm>
          <a:prstGeom prst="roundRect">
            <a:avLst/>
          </a:prstGeom>
          <a:ln>
            <a:solidFill>
              <a:srgbClr val="7030A0"/>
            </a:solidFill>
          </a:ln>
        </p:spPr>
      </p:pic>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15</a:t>
            </a:fld>
            <a:endParaRPr lang="en-US"/>
          </a:p>
        </p:txBody>
      </p:sp>
      <p:pic>
        <p:nvPicPr>
          <p:cNvPr id="5" name="Picture 4" descr="maize_36.png"/>
          <p:cNvPicPr>
            <a:picLocks noChangeAspect="1"/>
          </p:cNvPicPr>
          <p:nvPr/>
        </p:nvPicPr>
        <p:blipFill>
          <a:blip r:embed="rId3"/>
          <a:srcRect l="43207" t="21111" r="14339" b="45556"/>
          <a:stretch>
            <a:fillRect/>
          </a:stretch>
        </p:blipFill>
        <p:spPr>
          <a:xfrm>
            <a:off x="5537200" y="1475184"/>
            <a:ext cx="2692400" cy="3352800"/>
          </a:xfrm>
          <a:prstGeom prst="roundRect">
            <a:avLst/>
          </a:prstGeom>
          <a:ln>
            <a:solidFill>
              <a:srgbClr val="7030A0"/>
            </a:solidFill>
          </a:ln>
        </p:spPr>
      </p:pic>
      <p:sp>
        <p:nvSpPr>
          <p:cNvPr id="6" name="TextBox 5"/>
          <p:cNvSpPr txBox="1"/>
          <p:nvPr/>
        </p:nvSpPr>
        <p:spPr>
          <a:xfrm>
            <a:off x="2971800" y="436007"/>
            <a:ext cx="32766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বীজের হার </a:t>
            </a:r>
            <a:endParaRPr lang="en-US" sz="4000" dirty="0">
              <a:latin typeface="NikoshBAN" pitchFamily="2" charset="0"/>
              <a:cs typeface="NikoshBAN" pitchFamily="2" charset="0"/>
            </a:endParaRPr>
          </a:p>
        </p:txBody>
      </p:sp>
      <p:sp>
        <p:nvSpPr>
          <p:cNvPr id="7" name="TextBox 6"/>
          <p:cNvSpPr txBox="1"/>
          <p:nvPr/>
        </p:nvSpPr>
        <p:spPr>
          <a:xfrm>
            <a:off x="4724400" y="4904184"/>
            <a:ext cx="41148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খই ভুট্টার জন্য  হেক্টর প্রতি ১৫-২০ কেজি বীজ লাগে। </a:t>
            </a:r>
            <a:endParaRPr lang="en-US" sz="3200" dirty="0">
              <a:latin typeface="NikoshBAN" pitchFamily="2" charset="0"/>
              <a:cs typeface="NikoshBAN" pitchFamily="2" charset="0"/>
            </a:endParaRPr>
          </a:p>
        </p:txBody>
      </p:sp>
      <p:sp>
        <p:nvSpPr>
          <p:cNvPr id="11" name="TextBox 10"/>
          <p:cNvSpPr txBox="1"/>
          <p:nvPr/>
        </p:nvSpPr>
        <p:spPr>
          <a:xfrm>
            <a:off x="304800" y="4904184"/>
            <a:ext cx="41148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বারি ভুট্টার জন্য  হেক্টর প্রতি ২৫-৩০ কেজি বীজ লাগে।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800" decel="100000"/>
                                        <p:tgtEl>
                                          <p:spTgt spid="6"/>
                                        </p:tgtEl>
                                      </p:cBhvr>
                                    </p:animEffect>
                                    <p:anim calcmode="lin" valueType="num">
                                      <p:cBhvr>
                                        <p:cTn id="30" dur="800" decel="100000" fill="hold"/>
                                        <p:tgtEl>
                                          <p:spTgt spid="6"/>
                                        </p:tgtEl>
                                        <p:attrNameLst>
                                          <p:attrName>style.rotation</p:attrName>
                                        </p:attrNameLst>
                                      </p:cBhvr>
                                      <p:tavLst>
                                        <p:tav tm="0">
                                          <p:val>
                                            <p:fltVal val="-90"/>
                                          </p:val>
                                        </p:tav>
                                        <p:tav tm="100000">
                                          <p:val>
                                            <p:fltVal val="0"/>
                                          </p:val>
                                        </p:tav>
                                      </p:tavLst>
                                    </p:anim>
                                    <p:anim calcmode="lin" valueType="num">
                                      <p:cBhvr>
                                        <p:cTn id="31" dur="800" decel="100000" fill="hold"/>
                                        <p:tgtEl>
                                          <p:spTgt spid="6"/>
                                        </p:tgtEl>
                                        <p:attrNameLst>
                                          <p:attrName>ppt_x</p:attrName>
                                        </p:attrNameLst>
                                      </p:cBhvr>
                                      <p:tavLst>
                                        <p:tav tm="0">
                                          <p:val>
                                            <p:strVal val="#ppt_x+0.4"/>
                                          </p:val>
                                        </p:tav>
                                        <p:tav tm="100000">
                                          <p:val>
                                            <p:strVal val="#ppt_x-0.05"/>
                                          </p:val>
                                        </p:tav>
                                      </p:tavLst>
                                    </p:anim>
                                    <p:anim calcmode="lin" valueType="num">
                                      <p:cBhvr>
                                        <p:cTn id="32" dur="800" decel="100000" fill="hold"/>
                                        <p:tgtEl>
                                          <p:spTgt spid="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16</a:t>
            </a:fld>
            <a:endParaRPr lang="en-US"/>
          </a:p>
        </p:txBody>
      </p:sp>
      <p:pic>
        <p:nvPicPr>
          <p:cNvPr id="4" name="Picture 3" descr="stock-photo-sowing-maize-in-a-row-concept-48740965.jpg"/>
          <p:cNvPicPr>
            <a:picLocks noChangeAspect="1"/>
          </p:cNvPicPr>
          <p:nvPr/>
        </p:nvPicPr>
        <p:blipFill>
          <a:blip r:embed="rId2"/>
          <a:stretch>
            <a:fillRect/>
          </a:stretch>
        </p:blipFill>
        <p:spPr>
          <a:xfrm>
            <a:off x="715973" y="1143000"/>
            <a:ext cx="7818427" cy="5177536"/>
          </a:xfrm>
          <a:prstGeom prst="roundRect">
            <a:avLst>
              <a:gd name="adj" fmla="val 14965"/>
            </a:avLst>
          </a:prstGeom>
          <a:ln>
            <a:solidFill>
              <a:srgbClr val="7030A0"/>
            </a:solidFill>
          </a:ln>
        </p:spPr>
      </p:pic>
      <p:sp>
        <p:nvSpPr>
          <p:cNvPr id="5" name="TextBox 4"/>
          <p:cNvSpPr txBox="1"/>
          <p:nvPr/>
        </p:nvSpPr>
        <p:spPr>
          <a:xfrm>
            <a:off x="2971800" y="228600"/>
            <a:ext cx="32766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ভুট্টা বীজ বপন</a:t>
            </a:r>
            <a:endParaRPr lang="en-US" sz="4000" dirty="0">
              <a:latin typeface="NikoshBAN" pitchFamily="2" charset="0"/>
              <a:cs typeface="NikoshBAN" pitchFamily="2" charset="0"/>
            </a:endParaRPr>
          </a:p>
        </p:txBody>
      </p:sp>
      <p:cxnSp>
        <p:nvCxnSpPr>
          <p:cNvPr id="8" name="Straight Arrow Connector 7"/>
          <p:cNvCxnSpPr/>
          <p:nvPr/>
        </p:nvCxnSpPr>
        <p:spPr>
          <a:xfrm rot="16200000" flipH="1">
            <a:off x="4610100" y="4762500"/>
            <a:ext cx="914400" cy="53340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12" name="Straight Arrow Connector 11"/>
          <p:cNvCxnSpPr/>
          <p:nvPr/>
        </p:nvCxnSpPr>
        <p:spPr>
          <a:xfrm>
            <a:off x="4191000" y="5715000"/>
            <a:ext cx="990600" cy="1588"/>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5181600" y="4800600"/>
            <a:ext cx="2133600" cy="400110"/>
          </a:xfrm>
          <a:prstGeom prst="rect">
            <a:avLst/>
          </a:prstGeom>
          <a:noFill/>
        </p:spPr>
        <p:txBody>
          <a:bodyPr wrap="square" rtlCol="0">
            <a:spAutoFit/>
          </a:bodyPr>
          <a:lstStyle/>
          <a:p>
            <a:r>
              <a:rPr lang="bn-BD"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সারির দূরত্ব ৭৫ সেমি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4" name="TextBox 13"/>
          <p:cNvSpPr txBox="1"/>
          <p:nvPr/>
        </p:nvSpPr>
        <p:spPr>
          <a:xfrm>
            <a:off x="3733800" y="5848290"/>
            <a:ext cx="2133600" cy="400110"/>
          </a:xfrm>
          <a:prstGeom prst="rect">
            <a:avLst/>
          </a:prstGeom>
          <a:noFill/>
        </p:spPr>
        <p:txBody>
          <a:bodyPr wrap="square" rtlCol="0">
            <a:spAutoFit/>
          </a:bodyPr>
          <a:lstStyle/>
          <a:p>
            <a:r>
              <a:rPr lang="bn-BD"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বীজের দূরত্ব ২৫ সেমি </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900" decel="100000" fill="hold"/>
                                        <p:tgtEl>
                                          <p:spTgt spid="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at.jpg"/>
          <p:cNvPicPr>
            <a:picLocks noChangeAspect="1"/>
          </p:cNvPicPr>
          <p:nvPr/>
        </p:nvPicPr>
        <p:blipFill>
          <a:blip r:embed="rId2" cstate="print"/>
          <a:srcRect l="6452" t="28571" r="9677" b="10204"/>
          <a:stretch>
            <a:fillRect/>
          </a:stretch>
        </p:blipFill>
        <p:spPr>
          <a:xfrm>
            <a:off x="304800" y="1600200"/>
            <a:ext cx="4176584" cy="2971800"/>
          </a:xfrm>
          <a:prstGeom prst="roundRect">
            <a:avLst/>
          </a:prstGeom>
          <a:ln>
            <a:solidFill>
              <a:srgbClr val="7030A0"/>
            </a:solidFill>
          </a:ln>
        </p:spPr>
      </p:pic>
      <p:pic>
        <p:nvPicPr>
          <p:cNvPr id="2" name="Picture 1" descr="1-a.jpg"/>
          <p:cNvPicPr>
            <a:picLocks noChangeAspect="1"/>
          </p:cNvPicPr>
          <p:nvPr/>
        </p:nvPicPr>
        <p:blipFill>
          <a:blip r:embed="rId3"/>
          <a:stretch>
            <a:fillRect/>
          </a:stretch>
        </p:blipFill>
        <p:spPr>
          <a:xfrm>
            <a:off x="4662616" y="1600200"/>
            <a:ext cx="4176584" cy="2971800"/>
          </a:xfrm>
          <a:prstGeom prst="roundRect">
            <a:avLst/>
          </a:prstGeom>
          <a:ln>
            <a:solidFill>
              <a:srgbClr val="7030A0"/>
            </a:solidFill>
          </a:ln>
        </p:spPr>
      </p:pic>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জমি তৈরি</a:t>
            </a:r>
            <a:endParaRPr lang="en-US" sz="3200" dirty="0">
              <a:latin typeface="NikoshBAN" pitchFamily="2" charset="0"/>
              <a:cs typeface="NikoshBAN" pitchFamily="2" charset="0"/>
            </a:endParaRPr>
          </a:p>
        </p:txBody>
      </p:sp>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৪-৫ 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গভীর চাষ ও মই দিয়ে জমি তৈরি করতে হবে।</a:t>
            </a:r>
            <a:endParaRPr lang="en-US" sz="32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E4BDCB80-3730-4552-B5D3-4F14A43468BF}" type="slidenum">
              <a:rPr lang="en-US" smtClean="0"/>
              <a:pPr/>
              <a:t>17</a:t>
            </a:fld>
            <a:endParaRPr lang="en-US"/>
          </a:p>
        </p:txBody>
      </p:sp>
      <p:sp>
        <p:nvSpPr>
          <p:cNvPr id="7" name="Footer Placeholder 6"/>
          <p:cNvSpPr>
            <a:spLocks noGrp="1"/>
          </p:cNvSpPr>
          <p:nvPr>
            <p:ph type="ftr" sz="quarter" idx="11"/>
          </p:nvPr>
        </p:nvSpPr>
        <p:spPr/>
        <p:txBody>
          <a:bodyPr/>
          <a:lstStyle/>
          <a:p>
            <a:r>
              <a:rPr lang="en-US" dirty="0" smtClean="0"/>
              <a:t>Apurba Agriculture </a:t>
            </a:r>
            <a:r>
              <a:rPr lang="en-US" dirty="0" err="1" smtClean="0"/>
              <a:t>cl</a:t>
            </a:r>
            <a:r>
              <a:rPr lang="en-US" dirty="0" smtClean="0"/>
              <a:t>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1" y="1752600"/>
          <a:ext cx="7772400" cy="4114799"/>
        </p:xfrm>
        <a:graphic>
          <a:graphicData uri="http://schemas.openxmlformats.org/drawingml/2006/table">
            <a:tbl>
              <a:tblPr firstRow="1" firstCol="1" lastRow="1" lastCol="1" bandRow="1" bandCol="1">
                <a:tableStyleId>{5A111915-BE36-4E01-A7E5-04B1672EAD32}</a:tableStyleId>
              </a:tblPr>
              <a:tblGrid>
                <a:gridCol w="3047999"/>
                <a:gridCol w="4724401"/>
              </a:tblGrid>
              <a:tr h="781899">
                <a:tc>
                  <a:txBody>
                    <a:bodyPr/>
                    <a:lstStyle/>
                    <a:p>
                      <a:pPr algn="ctr"/>
                      <a:r>
                        <a:rPr lang="bn-BD" sz="3600" b="1" u="sng" dirty="0" smtClean="0">
                          <a:solidFill>
                            <a:schemeClr val="tx1"/>
                          </a:solidFill>
                          <a:latin typeface="NikoshBAN" pitchFamily="2" charset="0"/>
                          <a:cs typeface="NikoshBAN" pitchFamily="2" charset="0"/>
                        </a:rPr>
                        <a:t>সারের নাম </a:t>
                      </a:r>
                      <a:endParaRPr lang="en-US" sz="3600" b="1" u="sng"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600" b="1" u="sng" dirty="0" smtClean="0">
                          <a:solidFill>
                            <a:schemeClr val="tx1"/>
                          </a:solidFill>
                          <a:latin typeface="NikoshBAN" pitchFamily="2" charset="0"/>
                          <a:cs typeface="NikoshBAN" pitchFamily="2" charset="0"/>
                        </a:rPr>
                        <a:t>সারের পরিমান / হেক্টর</a:t>
                      </a:r>
                      <a:r>
                        <a:rPr lang="bn-BD" sz="4000" b="1" u="sng" dirty="0" smtClean="0">
                          <a:solidFill>
                            <a:schemeClr val="tx1"/>
                          </a:solidFill>
                          <a:latin typeface="NikoshBAN" pitchFamily="2" charset="0"/>
                          <a:cs typeface="NikoshBAN" pitchFamily="2" charset="0"/>
                        </a:rPr>
                        <a:t> </a:t>
                      </a:r>
                      <a:endParaRPr lang="en-US" sz="4000" b="1" u="sng"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825871">
                <a:tc>
                  <a:txBody>
                    <a:bodyPr/>
                    <a:lstStyle/>
                    <a:p>
                      <a:pPr algn="ctr"/>
                      <a:r>
                        <a:rPr lang="bn-BD" sz="3600" b="0" dirty="0" smtClean="0">
                          <a:solidFill>
                            <a:schemeClr val="tx1"/>
                          </a:solidFill>
                          <a:latin typeface="NikoshBAN" pitchFamily="2" charset="0"/>
                          <a:cs typeface="NikoshBAN" pitchFamily="2" charset="0"/>
                        </a:rPr>
                        <a:t>ইউরিয়া</a:t>
                      </a:r>
                      <a:endParaRPr lang="en-US" sz="3600" b="0"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600" b="0" dirty="0" smtClean="0">
                          <a:solidFill>
                            <a:schemeClr val="tx1"/>
                          </a:solidFill>
                          <a:latin typeface="NikoshBAN" pitchFamily="2" charset="0"/>
                          <a:cs typeface="NikoshBAN" pitchFamily="2" charset="0"/>
                        </a:rPr>
                        <a:t>১৭২ - ৩১২</a:t>
                      </a:r>
                      <a:r>
                        <a:rPr lang="bn-BD" sz="3600" b="0" baseline="0" dirty="0" smtClean="0">
                          <a:solidFill>
                            <a:schemeClr val="tx1"/>
                          </a:solidFill>
                          <a:latin typeface="NikoshBAN" pitchFamily="2" charset="0"/>
                          <a:cs typeface="NikoshBAN" pitchFamily="2" charset="0"/>
                        </a:rPr>
                        <a:t> কেজি</a:t>
                      </a:r>
                      <a:endParaRPr lang="bn-BD" sz="3600" b="0" dirty="0" smtClean="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943231">
                <a:tc>
                  <a:txBody>
                    <a:bodyPr/>
                    <a:lstStyle/>
                    <a:p>
                      <a:pPr algn="ctr"/>
                      <a:r>
                        <a:rPr lang="bn-BD" sz="3600" b="0" dirty="0" smtClean="0">
                          <a:solidFill>
                            <a:schemeClr val="tx1"/>
                          </a:solidFill>
                          <a:latin typeface="NikoshBAN" pitchFamily="2" charset="0"/>
                          <a:cs typeface="NikoshBAN" pitchFamily="2" charset="0"/>
                        </a:rPr>
                        <a:t>টিএসপি</a:t>
                      </a:r>
                      <a:r>
                        <a:rPr lang="bn-BD" sz="3600" b="0" baseline="0" dirty="0" smtClean="0">
                          <a:solidFill>
                            <a:schemeClr val="tx1"/>
                          </a:solidFill>
                          <a:latin typeface="NikoshBAN" pitchFamily="2" charset="0"/>
                          <a:cs typeface="NikoshBAN" pitchFamily="2" charset="0"/>
                        </a:rPr>
                        <a:t> </a:t>
                      </a:r>
                      <a:endParaRPr lang="en-US" sz="3600" b="0"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600" b="0" dirty="0" smtClean="0">
                          <a:solidFill>
                            <a:schemeClr val="tx1"/>
                          </a:solidFill>
                          <a:latin typeface="NikoshBAN" pitchFamily="2" charset="0"/>
                          <a:cs typeface="NikoshBAN" pitchFamily="2" charset="0"/>
                        </a:rPr>
                        <a:t>১৬৮ - ২১৬ কেজি</a:t>
                      </a:r>
                      <a:endParaRPr lang="en-US" sz="3600" b="0"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781899">
                <a:tc>
                  <a:txBody>
                    <a:bodyPr/>
                    <a:lstStyle/>
                    <a:p>
                      <a:pPr algn="ctr"/>
                      <a:r>
                        <a:rPr lang="bn-BD" sz="3600" b="0" dirty="0" smtClean="0">
                          <a:solidFill>
                            <a:schemeClr val="tx1"/>
                          </a:solidFill>
                          <a:latin typeface="NikoshBAN" pitchFamily="2" charset="0"/>
                          <a:cs typeface="NikoshBAN" pitchFamily="2" charset="0"/>
                        </a:rPr>
                        <a:t>এমওপি</a:t>
                      </a: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600" b="0" dirty="0" smtClean="0">
                          <a:solidFill>
                            <a:schemeClr val="tx1"/>
                          </a:solidFill>
                          <a:latin typeface="NikoshBAN" pitchFamily="2" charset="0"/>
                          <a:cs typeface="NikoshBAN" pitchFamily="2" charset="0"/>
                        </a:rPr>
                        <a:t>৯৬ - ১৪৪ কেজি</a:t>
                      </a:r>
                      <a:endParaRPr lang="en-US" sz="3600" b="0"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781899">
                <a:tc>
                  <a:txBody>
                    <a:bodyPr/>
                    <a:lstStyle/>
                    <a:p>
                      <a:pPr algn="ctr"/>
                      <a:r>
                        <a:rPr lang="bn-BD" sz="3600" b="0" baseline="0" dirty="0" smtClean="0">
                          <a:solidFill>
                            <a:schemeClr val="tx1"/>
                          </a:solidFill>
                          <a:latin typeface="NikoshBAN" pitchFamily="2" charset="0"/>
                          <a:cs typeface="NikoshBAN" pitchFamily="2" charset="0"/>
                        </a:rPr>
                        <a:t> </a:t>
                      </a:r>
                      <a:r>
                        <a:rPr lang="bn-BD" sz="3600" b="0" dirty="0" smtClean="0">
                          <a:solidFill>
                            <a:schemeClr val="tx1"/>
                          </a:solidFill>
                          <a:latin typeface="NikoshBAN" pitchFamily="2" charset="0"/>
                          <a:cs typeface="NikoshBAN" pitchFamily="2" charset="0"/>
                        </a:rPr>
                        <a:t>জিপসাম</a:t>
                      </a:r>
                      <a:endParaRPr lang="en-US" sz="3600" b="0"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600" b="0" dirty="0" smtClean="0">
                          <a:solidFill>
                            <a:schemeClr val="tx1"/>
                          </a:solidFill>
                          <a:latin typeface="NikoshBAN" pitchFamily="2" charset="0"/>
                          <a:cs typeface="NikoshBAN" pitchFamily="2" charset="0"/>
                        </a:rPr>
                        <a:t>১৪৪ - ১৬৮ কেজি</a:t>
                      </a:r>
                      <a:endParaRPr lang="en-US" sz="3600" b="0"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sp>
        <p:nvSpPr>
          <p:cNvPr id="12" name="TextBox 11"/>
          <p:cNvSpPr txBox="1"/>
          <p:nvPr/>
        </p:nvSpPr>
        <p:spPr>
          <a:xfrm>
            <a:off x="685800" y="504111"/>
            <a:ext cx="7772400" cy="1096090"/>
          </a:xfrm>
          <a:custGeom>
            <a:avLst/>
            <a:gdLst>
              <a:gd name="connsiteX0" fmla="*/ 0 w 7772400"/>
              <a:gd name="connsiteY0" fmla="*/ 0 h 1096090"/>
              <a:gd name="connsiteX1" fmla="*/ 7772400 w 7772400"/>
              <a:gd name="connsiteY1" fmla="*/ 0 h 1096090"/>
              <a:gd name="connsiteX2" fmla="*/ 7772400 w 7772400"/>
              <a:gd name="connsiteY2" fmla="*/ 661556 h 1096090"/>
              <a:gd name="connsiteX3" fmla="*/ 3965387 w 7772400"/>
              <a:gd name="connsiteY3" fmla="*/ 661556 h 1096090"/>
              <a:gd name="connsiteX4" fmla="*/ 3965387 w 7772400"/>
              <a:gd name="connsiteY4" fmla="*/ 780865 h 1096090"/>
              <a:gd name="connsiteX5" fmla="*/ 4107183 w 7772400"/>
              <a:gd name="connsiteY5" fmla="*/ 780865 h 1096090"/>
              <a:gd name="connsiteX6" fmla="*/ 3886200 w 7772400"/>
              <a:gd name="connsiteY6" fmla="*/ 1096090 h 1096090"/>
              <a:gd name="connsiteX7" fmla="*/ 3665217 w 7772400"/>
              <a:gd name="connsiteY7" fmla="*/ 780865 h 1096090"/>
              <a:gd name="connsiteX8" fmla="*/ 3807013 w 7772400"/>
              <a:gd name="connsiteY8" fmla="*/ 780865 h 1096090"/>
              <a:gd name="connsiteX9" fmla="*/ 3807013 w 7772400"/>
              <a:gd name="connsiteY9" fmla="*/ 661556 h 1096090"/>
              <a:gd name="connsiteX10" fmla="*/ 0 w 7772400"/>
              <a:gd name="connsiteY10" fmla="*/ 661556 h 1096090"/>
              <a:gd name="connsiteX11" fmla="*/ 0 w 7772400"/>
              <a:gd name="connsiteY11" fmla="*/ 0 h 1096090"/>
              <a:gd name="connsiteX0" fmla="*/ 0 w 7772400"/>
              <a:gd name="connsiteY0" fmla="*/ 0 h 1096090"/>
              <a:gd name="connsiteX1" fmla="*/ 7772400 w 7772400"/>
              <a:gd name="connsiteY1" fmla="*/ 0 h 1096090"/>
              <a:gd name="connsiteX2" fmla="*/ 7772400 w 7772400"/>
              <a:gd name="connsiteY2" fmla="*/ 661556 h 1096090"/>
              <a:gd name="connsiteX3" fmla="*/ 3965387 w 7772400"/>
              <a:gd name="connsiteY3" fmla="*/ 661556 h 1096090"/>
              <a:gd name="connsiteX4" fmla="*/ 3965387 w 7772400"/>
              <a:gd name="connsiteY4" fmla="*/ 780865 h 1096090"/>
              <a:gd name="connsiteX5" fmla="*/ 4107183 w 7772400"/>
              <a:gd name="connsiteY5" fmla="*/ 780865 h 1096090"/>
              <a:gd name="connsiteX6" fmla="*/ 3886200 w 7772400"/>
              <a:gd name="connsiteY6" fmla="*/ 1096090 h 1096090"/>
              <a:gd name="connsiteX7" fmla="*/ 3665217 w 7772400"/>
              <a:gd name="connsiteY7" fmla="*/ 780865 h 1096090"/>
              <a:gd name="connsiteX8" fmla="*/ 3807013 w 7772400"/>
              <a:gd name="connsiteY8" fmla="*/ 780865 h 1096090"/>
              <a:gd name="connsiteX9" fmla="*/ 3807013 w 7772400"/>
              <a:gd name="connsiteY9" fmla="*/ 661556 h 1096090"/>
              <a:gd name="connsiteX10" fmla="*/ 0 w 7772400"/>
              <a:gd name="connsiteY10" fmla="*/ 661556 h 1096090"/>
              <a:gd name="connsiteX11" fmla="*/ 845127 w 7772400"/>
              <a:gd name="connsiteY11" fmla="*/ 299453 h 1096090"/>
              <a:gd name="connsiteX12" fmla="*/ 0 w 7772400"/>
              <a:gd name="connsiteY12" fmla="*/ 0 h 1096090"/>
              <a:gd name="connsiteX0" fmla="*/ 0 w 7772400"/>
              <a:gd name="connsiteY0" fmla="*/ 0 h 1096090"/>
              <a:gd name="connsiteX1" fmla="*/ 7772400 w 7772400"/>
              <a:gd name="connsiteY1" fmla="*/ 0 h 1096090"/>
              <a:gd name="connsiteX2" fmla="*/ 7003473 w 7772400"/>
              <a:gd name="connsiteY2" fmla="*/ 299453 h 1096090"/>
              <a:gd name="connsiteX3" fmla="*/ 7772400 w 7772400"/>
              <a:gd name="connsiteY3" fmla="*/ 661556 h 1096090"/>
              <a:gd name="connsiteX4" fmla="*/ 3965387 w 7772400"/>
              <a:gd name="connsiteY4" fmla="*/ 661556 h 1096090"/>
              <a:gd name="connsiteX5" fmla="*/ 3965387 w 7772400"/>
              <a:gd name="connsiteY5" fmla="*/ 780865 h 1096090"/>
              <a:gd name="connsiteX6" fmla="*/ 4107183 w 7772400"/>
              <a:gd name="connsiteY6" fmla="*/ 780865 h 1096090"/>
              <a:gd name="connsiteX7" fmla="*/ 3886200 w 7772400"/>
              <a:gd name="connsiteY7" fmla="*/ 1096090 h 1096090"/>
              <a:gd name="connsiteX8" fmla="*/ 3665217 w 7772400"/>
              <a:gd name="connsiteY8" fmla="*/ 780865 h 1096090"/>
              <a:gd name="connsiteX9" fmla="*/ 3807013 w 7772400"/>
              <a:gd name="connsiteY9" fmla="*/ 780865 h 1096090"/>
              <a:gd name="connsiteX10" fmla="*/ 3807013 w 7772400"/>
              <a:gd name="connsiteY10" fmla="*/ 661556 h 1096090"/>
              <a:gd name="connsiteX11" fmla="*/ 0 w 7772400"/>
              <a:gd name="connsiteY11" fmla="*/ 661556 h 1096090"/>
              <a:gd name="connsiteX12" fmla="*/ 845127 w 7772400"/>
              <a:gd name="connsiteY12" fmla="*/ 299453 h 1096090"/>
              <a:gd name="connsiteX13" fmla="*/ 0 w 7772400"/>
              <a:gd name="connsiteY13" fmla="*/ 0 h 109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2400" h="1096090">
                <a:moveTo>
                  <a:pt x="0" y="0"/>
                </a:moveTo>
                <a:lnTo>
                  <a:pt x="7772400" y="0"/>
                </a:lnTo>
                <a:lnTo>
                  <a:pt x="7003473" y="299453"/>
                </a:lnTo>
                <a:lnTo>
                  <a:pt x="7772400" y="661556"/>
                </a:lnTo>
                <a:lnTo>
                  <a:pt x="3965387" y="661556"/>
                </a:lnTo>
                <a:lnTo>
                  <a:pt x="3965387" y="780865"/>
                </a:lnTo>
                <a:lnTo>
                  <a:pt x="4107183" y="780865"/>
                </a:lnTo>
                <a:lnTo>
                  <a:pt x="3886200" y="1096090"/>
                </a:lnTo>
                <a:lnTo>
                  <a:pt x="3665217" y="780865"/>
                </a:lnTo>
                <a:lnTo>
                  <a:pt x="3807013" y="780865"/>
                </a:lnTo>
                <a:lnTo>
                  <a:pt x="3807013" y="661556"/>
                </a:lnTo>
                <a:lnTo>
                  <a:pt x="0" y="661556"/>
                </a:lnTo>
                <a:lnTo>
                  <a:pt x="845127" y="299453"/>
                </a:lnTo>
                <a:lnTo>
                  <a:pt x="0" y="0"/>
                </a:lnTo>
                <a:close/>
              </a:path>
            </a:pathLst>
          </a:cu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ভুট্টার জমিতে সার প্রয়োগের পরিমান </a:t>
            </a:r>
            <a:endParaRPr lang="en-US" sz="3600" b="1" dirty="0">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4" name="Slide Number Placeholder 3"/>
          <p:cNvSpPr>
            <a:spLocks noGrp="1"/>
          </p:cNvSpPr>
          <p:nvPr>
            <p:ph type="sldNum" sz="quarter" idx="12"/>
          </p:nvPr>
        </p:nvSpPr>
        <p:spPr/>
        <p:txBody>
          <a:bodyPr/>
          <a:lstStyle/>
          <a:p>
            <a:fld id="{12CF4F74-C24C-4DBC-A93A-AB35CB314D07}"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3200" dirty="0" smtClean="0">
                <a:latin typeface="NikoshBAN" pitchFamily="2" charset="0"/>
                <a:cs typeface="NikoshBAN" pitchFamily="2" charset="0"/>
              </a:rPr>
              <a:t>৫ হেক্টর ভুট্টার জমিতে সার প্রয়োগ </a:t>
            </a:r>
            <a:r>
              <a:rPr lang="bn-IN" sz="3200" dirty="0" smtClean="0">
                <a:latin typeface="NikoshBAN" pitchFamily="2" charset="0"/>
                <a:cs typeface="NikoshBAN" pitchFamily="2" charset="0"/>
              </a:rPr>
              <a:t>সম্পর্তীত </a:t>
            </a:r>
            <a:r>
              <a:rPr lang="bn-BD" sz="3200" dirty="0" smtClean="0">
                <a:latin typeface="NikoshBAN" pitchFamily="2" charset="0"/>
                <a:cs typeface="NikoshBAN" pitchFamily="2" charset="0"/>
              </a:rPr>
              <a:t> পোস্টার </a:t>
            </a:r>
            <a:r>
              <a:rPr lang="bn-BD" sz="3200" dirty="0" smtClean="0">
                <a:latin typeface="NikoshBAN" pitchFamily="2" charset="0"/>
                <a:cs typeface="NikoshBAN" pitchFamily="2" charset="0"/>
              </a:rPr>
              <a:t>তৈরি করে শ্রেণিতে উপস্থাপন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8108" y="685800"/>
            <a:ext cx="7794884" cy="5410200"/>
          </a:xfrm>
          <a:prstGeom prst="roundRect">
            <a:avLst/>
          </a:prstGeom>
          <a:ln>
            <a:noFill/>
          </a:ln>
          <a:effectLst>
            <a:softEdge rad="112500"/>
          </a:effectLst>
        </p:spPr>
      </p:pic>
      <p:sp>
        <p:nvSpPr>
          <p:cNvPr id="2" name="TextBox 1"/>
          <p:cNvSpPr txBox="1"/>
          <p:nvPr/>
        </p:nvSpPr>
        <p:spPr>
          <a:xfrm>
            <a:off x="1447800" y="2645698"/>
            <a:ext cx="6324600" cy="1569660"/>
          </a:xfrm>
          <a:prstGeom prst="rect">
            <a:avLst/>
          </a:prstGeom>
          <a:noFill/>
        </p:spPr>
        <p:txBody>
          <a:bodyPr wrap="square" rtlCol="0">
            <a:prstTxWarp prst="textWave2">
              <a:avLst/>
            </a:prstTxWarp>
            <a:spAutoFit/>
          </a:bodyPr>
          <a:lstStyle/>
          <a:p>
            <a:pPr algn="ctr"/>
            <a:r>
              <a:rPr lang="bn-BD" sz="199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স্বাগতম </a:t>
            </a:r>
            <a:endParaRPr lang="en-US" sz="199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ভুট্টা কোন ধরনের গুল্ম প্রকৃতির উদ্ভিদ? </a:t>
            </a:r>
            <a:endParaRPr lang="en-US" sz="2400" dirty="0">
              <a:latin typeface="NikoshBAN" pitchFamily="2" charset="0"/>
              <a:cs typeface="NikoshBAN" pitchFamily="2" charset="0"/>
            </a:endParaRPr>
          </a:p>
        </p:txBody>
      </p:sp>
      <p:sp>
        <p:nvSpPr>
          <p:cNvPr id="11" name="Oval 10"/>
          <p:cNvSpPr/>
          <p:nvPr/>
        </p:nvSpPr>
        <p:spPr>
          <a:xfrm>
            <a:off x="990599" y="19812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মাসজীবী</a:t>
            </a:r>
            <a:endParaRPr lang="en-US" sz="2400" dirty="0">
              <a:latin typeface="NikoshBAN" pitchFamily="2" charset="0"/>
              <a:cs typeface="NikoshBAN" pitchFamily="2" charset="0"/>
            </a:endParaRPr>
          </a:p>
        </p:txBody>
      </p:sp>
      <p:sp>
        <p:nvSpPr>
          <p:cNvPr id="13" name="Oval 12"/>
          <p:cNvSpPr/>
          <p:nvPr/>
        </p:nvSpPr>
        <p:spPr>
          <a:xfrm>
            <a:off x="990599" y="25146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ষাণ্মাসিক</a:t>
            </a:r>
            <a:endParaRPr lang="en-US" sz="2400" dirty="0">
              <a:latin typeface="NikoshBAN" pitchFamily="2" charset="0"/>
              <a:cs typeface="NikoshBAN" pitchFamily="2" charset="0"/>
            </a:endParaRPr>
          </a:p>
        </p:txBody>
      </p:sp>
      <p:sp>
        <p:nvSpPr>
          <p:cNvPr id="14" name="Oval 13"/>
          <p:cNvSpPr/>
          <p:nvPr/>
        </p:nvSpPr>
        <p:spPr>
          <a:xfrm>
            <a:off x="4733925" y="25146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বহুবর্ষজীবী</a:t>
            </a:r>
            <a:endParaRPr lang="en-US" sz="2400" dirty="0">
              <a:latin typeface="NikoshBAN" pitchFamily="2" charset="0"/>
              <a:cs typeface="NikoshBAN" pitchFamily="2" charset="0"/>
            </a:endParaRPr>
          </a:p>
        </p:txBody>
      </p:sp>
      <p:sp>
        <p:nvSpPr>
          <p:cNvPr id="15" name="Oval 14"/>
          <p:cNvSpPr/>
          <p:nvPr/>
        </p:nvSpPr>
        <p:spPr>
          <a:xfrm>
            <a:off x="4733925" y="19812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বর্ষজীবী</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এদের মধ্যে কোনটিতে পুস্টির পরিমান বেশি? </a:t>
            </a:r>
            <a:endParaRPr lang="en-US" sz="2400" dirty="0">
              <a:latin typeface="NikoshBAN" pitchFamily="2" charset="0"/>
              <a:cs typeface="NikoshBAN" pitchFamily="2" charset="0"/>
            </a:endParaRPr>
          </a:p>
        </p:txBody>
      </p:sp>
      <p:sp>
        <p:nvSpPr>
          <p:cNvPr id="22" name="Oval 21"/>
          <p:cNvSpPr/>
          <p:nvPr/>
        </p:nvSpPr>
        <p:spPr>
          <a:xfrm>
            <a:off x="990600" y="38862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ধান</a:t>
            </a:r>
            <a:endParaRPr lang="en-US" sz="2400" dirty="0">
              <a:latin typeface="NikoshBAN" pitchFamily="2" charset="0"/>
              <a:cs typeface="NikoshBAN" pitchFamily="2" charset="0"/>
            </a:endParaRPr>
          </a:p>
        </p:txBody>
      </p:sp>
      <p:sp>
        <p:nvSpPr>
          <p:cNvPr id="23" name="Oval 22"/>
          <p:cNvSpPr/>
          <p:nvPr/>
        </p:nvSpPr>
        <p:spPr>
          <a:xfrm>
            <a:off x="990600" y="44196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যব</a:t>
            </a:r>
            <a:endParaRPr lang="en-US" sz="2400" dirty="0">
              <a:latin typeface="NikoshBAN" pitchFamily="2" charset="0"/>
              <a:cs typeface="NikoshBAN" pitchFamily="2" charset="0"/>
            </a:endParaRPr>
          </a:p>
        </p:txBody>
      </p:sp>
      <p:sp>
        <p:nvSpPr>
          <p:cNvPr id="24" name="Oval 23"/>
          <p:cNvSpPr/>
          <p:nvPr/>
        </p:nvSpPr>
        <p:spPr>
          <a:xfrm>
            <a:off x="4733926" y="44196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গম</a:t>
            </a:r>
            <a:endParaRPr lang="en-US" sz="2400" dirty="0">
              <a:latin typeface="NikoshBAN" pitchFamily="2" charset="0"/>
              <a:cs typeface="NikoshBAN" pitchFamily="2" charset="0"/>
            </a:endParaRPr>
          </a:p>
        </p:txBody>
      </p:sp>
      <p:sp>
        <p:nvSpPr>
          <p:cNvPr id="25" name="Oval 24"/>
          <p:cNvSpPr/>
          <p:nvPr/>
        </p:nvSpPr>
        <p:spPr>
          <a:xfrm>
            <a:off x="4733926" y="38862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ভুট্টা</a:t>
            </a:r>
            <a:endParaRPr lang="en-US" sz="2400" dirty="0">
              <a:latin typeface="NikoshBAN" pitchFamily="2" charset="0"/>
              <a:cs typeface="NikoshBAN" pitchFamily="2" charset="0"/>
            </a:endParaRPr>
          </a:p>
        </p:txBody>
      </p:sp>
      <p:pic>
        <p:nvPicPr>
          <p:cNvPr id="16" name="Picture 15" descr="548+4515.png"/>
          <p:cNvPicPr>
            <a:picLocks noChangeAspect="1"/>
          </p:cNvPicPr>
          <p:nvPr/>
        </p:nvPicPr>
        <p:blipFill>
          <a:blip r:embed="rId4"/>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5"/>
          <a:stretch>
            <a:fillRect/>
          </a:stretch>
        </p:blipFill>
        <p:spPr>
          <a:xfrm>
            <a:off x="2209800" y="5181600"/>
            <a:ext cx="4572000" cy="1225373"/>
          </a:xfrm>
          <a:prstGeom prst="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20</a:t>
            </a:fld>
            <a:endParaRPr lang="en-US"/>
          </a:p>
        </p:txBody>
      </p:sp>
      <p:sp>
        <p:nvSpPr>
          <p:cNvPr id="19" name="Footer Placeholder 18"/>
          <p:cNvSpPr>
            <a:spLocks noGrp="1"/>
          </p:cNvSpPr>
          <p:nvPr>
            <p:ph type="ftr" sz="quarter" idx="11"/>
          </p:nvPr>
        </p:nvSpPr>
        <p:spPr/>
        <p:txBody>
          <a:bodyPr/>
          <a:lstStyle/>
          <a:p>
            <a:r>
              <a:rPr lang="en-US" smtClean="0"/>
              <a:t>Apurba Agriculture cl 6</a:t>
            </a:r>
            <a:endParaRPr lang="en-US"/>
          </a:p>
        </p:txBody>
      </p:sp>
      <p:sp>
        <p:nvSpPr>
          <p:cNvPr id="20" name="TextBox 19"/>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2"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2"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990600" y="42672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a:t>
            </a:r>
            <a:r>
              <a:rPr lang="en-US" sz="2400" dirty="0" smtClean="0">
                <a:latin typeface="NikoshBAN" pitchFamily="2" charset="0"/>
                <a:cs typeface="NikoshBAN" pitchFamily="2" charset="0"/>
              </a:rPr>
              <a:t>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a:t>
            </a:r>
          </a:p>
        </p:txBody>
      </p:sp>
      <p:sp>
        <p:nvSpPr>
          <p:cNvPr id="2" name="TextBox 1"/>
          <p:cNvSpPr txBox="1"/>
          <p:nvPr/>
        </p:nvSpPr>
        <p:spPr>
          <a:xfrm>
            <a:off x="3048000" y="1993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জমি তৈরির শেষ পর্যায়ে হেক্টরপ্রতি কতটুকু জিপসাম সার দিতে হবে?</a:t>
            </a:r>
          </a:p>
        </p:txBody>
      </p:sp>
      <p:sp>
        <p:nvSpPr>
          <p:cNvPr id="11" name="Oval 10"/>
          <p:cNvSpPr/>
          <p:nvPr/>
        </p:nvSpPr>
        <p:spPr>
          <a:xfrm>
            <a:off x="990599" y="17526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a:t>
            </a:r>
            <a:r>
              <a:rPr lang="bn-BD" sz="2400" dirty="0" smtClean="0">
                <a:solidFill>
                  <a:schemeClr val="tx1"/>
                </a:solidFill>
                <a:latin typeface="NikoshBAN" pitchFamily="2" charset="0"/>
                <a:cs typeface="NikoshBAN" pitchFamily="2" charset="0"/>
              </a:rPr>
              <a:t>১৭২ - ৩১২ কেজি</a:t>
            </a:r>
          </a:p>
        </p:txBody>
      </p:sp>
      <p:sp>
        <p:nvSpPr>
          <p:cNvPr id="13" name="Oval 12"/>
          <p:cNvSpPr/>
          <p:nvPr/>
        </p:nvSpPr>
        <p:spPr>
          <a:xfrm>
            <a:off x="990599" y="22860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bn-BD" sz="2400" dirty="0" smtClean="0">
                <a:solidFill>
                  <a:schemeClr val="tx1"/>
                </a:solidFill>
                <a:latin typeface="NikoshBAN" pitchFamily="2" charset="0"/>
                <a:cs typeface="NikoshBAN" pitchFamily="2" charset="0"/>
              </a:rPr>
              <a:t>৯৬ - ১৪৪ কেজি</a:t>
            </a:r>
            <a:endParaRPr lang="en-US" sz="2400" dirty="0" smtClean="0">
              <a:solidFill>
                <a:schemeClr val="tx1"/>
              </a:solidFill>
              <a:latin typeface="NikoshBAN" pitchFamily="2" charset="0"/>
              <a:cs typeface="NikoshBAN" pitchFamily="2" charset="0"/>
            </a:endParaRPr>
          </a:p>
        </p:txBody>
      </p:sp>
      <p:sp>
        <p:nvSpPr>
          <p:cNvPr id="14" name="Oval 13"/>
          <p:cNvSpPr/>
          <p:nvPr/>
        </p:nvSpPr>
        <p:spPr>
          <a:xfrm>
            <a:off x="4724400" y="22860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bn-BD" sz="2400" dirty="0" smtClean="0">
                <a:solidFill>
                  <a:schemeClr val="tx1"/>
                </a:solidFill>
                <a:latin typeface="NikoshBAN" pitchFamily="2" charset="0"/>
                <a:cs typeface="NikoshBAN" pitchFamily="2" charset="0"/>
              </a:rPr>
              <a:t>১৪৪ - ১৬৮ কেজি</a:t>
            </a:r>
            <a:endParaRPr lang="en-US" sz="2400" dirty="0">
              <a:latin typeface="NikoshBAN" pitchFamily="2" charset="0"/>
              <a:cs typeface="NikoshBAN" pitchFamily="2" charset="0"/>
            </a:endParaRPr>
          </a:p>
        </p:txBody>
      </p:sp>
      <p:sp>
        <p:nvSpPr>
          <p:cNvPr id="15" name="Oval 14"/>
          <p:cNvSpPr/>
          <p:nvPr/>
        </p:nvSpPr>
        <p:spPr>
          <a:xfrm>
            <a:off x="4733925" y="17526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bn-BD" sz="2400" dirty="0" smtClean="0">
                <a:solidFill>
                  <a:schemeClr val="tx1"/>
                </a:solidFill>
                <a:latin typeface="NikoshBAN" pitchFamily="2" charset="0"/>
                <a:cs typeface="NikoshBAN" pitchFamily="2" charset="0"/>
              </a:rPr>
              <a:t>১৬৮ - ২১৬ কেজি</a:t>
            </a:r>
            <a:endParaRPr lang="en-US" sz="2400" dirty="0" smtClean="0">
              <a:solidFill>
                <a:schemeClr val="tx1"/>
              </a:solidFill>
              <a:latin typeface="NikoshBAN" pitchFamily="2" charset="0"/>
              <a:cs typeface="NikoshBAN" pitchFamily="2" charset="0"/>
            </a:endParaRPr>
          </a:p>
        </p:txBody>
      </p:sp>
      <p:sp>
        <p:nvSpPr>
          <p:cNvPr id="21" name="TextBox 20"/>
          <p:cNvSpPr txBox="1"/>
          <p:nvPr/>
        </p:nvSpPr>
        <p:spPr>
          <a:xfrm>
            <a:off x="990601" y="2971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বাংলাদেশে ভুট্টা বপনের উপযুক্ত সময় কোনটি?</a:t>
            </a:r>
            <a:endParaRPr lang="en-US" sz="2400" dirty="0">
              <a:latin typeface="NikoshBAN" pitchFamily="2" charset="0"/>
              <a:cs typeface="NikoshBAN" pitchFamily="2" charset="0"/>
            </a:endParaRPr>
          </a:p>
        </p:txBody>
      </p:sp>
      <p:sp>
        <p:nvSpPr>
          <p:cNvPr id="22" name="Oval 21"/>
          <p:cNvSpPr/>
          <p:nvPr/>
        </p:nvSpPr>
        <p:spPr>
          <a:xfrm>
            <a:off x="990600" y="48006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iii</a:t>
            </a:r>
          </a:p>
        </p:txBody>
      </p:sp>
      <p:sp>
        <p:nvSpPr>
          <p:cNvPr id="24" name="Oval 23"/>
          <p:cNvSpPr/>
          <p:nvPr/>
        </p:nvSpPr>
        <p:spPr>
          <a:xfrm>
            <a:off x="4733925" y="4784558"/>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sp>
        <p:nvSpPr>
          <p:cNvPr id="25" name="Oval 24"/>
          <p:cNvSpPr/>
          <p:nvPr/>
        </p:nvSpPr>
        <p:spPr>
          <a:xfrm>
            <a:off x="4733926" y="4267200"/>
            <a:ext cx="3419475" cy="381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smtClean="0">
                <a:latin typeface="NikoshBAN" pitchFamily="2" charset="0"/>
                <a:cs typeface="NikoshBAN" pitchFamily="2" charset="0"/>
              </a:rPr>
              <a:t>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4"/>
          <a:srcRect t="4401" r="1333" b="6893"/>
          <a:stretch>
            <a:fillRect/>
          </a:stretch>
        </p:blipFill>
        <p:spPr>
          <a:xfrm>
            <a:off x="2362200" y="5181600"/>
            <a:ext cx="4419600" cy="1219200"/>
          </a:xfrm>
          <a:prstGeom prst="roundRect">
            <a:avLst/>
          </a:prstGeom>
        </p:spPr>
      </p:pic>
      <p:pic>
        <p:nvPicPr>
          <p:cNvPr id="27" name="Picture 26" descr="15151511.png"/>
          <p:cNvPicPr>
            <a:picLocks noChangeAspect="1"/>
          </p:cNvPicPr>
          <p:nvPr/>
        </p:nvPicPr>
        <p:blipFill>
          <a:blip r:embed="rId5"/>
          <a:stretch>
            <a:fillRect/>
          </a:stretch>
        </p:blipFill>
        <p:spPr>
          <a:xfrm>
            <a:off x="2209800" y="5175427"/>
            <a:ext cx="4572000" cy="1225373"/>
          </a:xfrm>
          <a:prstGeom prst="rect">
            <a:avLst/>
          </a:prstGeom>
        </p:spPr>
      </p:pic>
      <p:sp>
        <p:nvSpPr>
          <p:cNvPr id="16" name="TextBox 15"/>
          <p:cNvSpPr txBox="1"/>
          <p:nvPr/>
        </p:nvSpPr>
        <p:spPr>
          <a:xfrm>
            <a:off x="990600" y="35052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NikoshBAN" pitchFamily="2" charset="0"/>
                <a:cs typeface="NikoshBAN" pitchFamily="2" charset="0"/>
              </a:rPr>
              <a:t>i)</a:t>
            </a:r>
            <a:r>
              <a:rPr lang="bn-BD" dirty="0" smtClean="0">
                <a:latin typeface="NikoshBAN" pitchFamily="2" charset="0"/>
                <a:cs typeface="NikoshBAN" pitchFamily="2" charset="0"/>
              </a:rPr>
              <a:t> জুন - জুলাই</a:t>
            </a:r>
            <a:endParaRPr lang="en-US" dirty="0">
              <a:latin typeface="NikoshBAN" pitchFamily="2" charset="0"/>
              <a:cs typeface="NikoshBAN" pitchFamily="2" charset="0"/>
            </a:endParaRPr>
          </a:p>
        </p:txBody>
      </p:sp>
      <p:sp>
        <p:nvSpPr>
          <p:cNvPr id="17" name="TextBox 16"/>
          <p:cNvSpPr txBox="1"/>
          <p:nvPr/>
        </p:nvSpPr>
        <p:spPr>
          <a:xfrm>
            <a:off x="3429000" y="35052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a:t>
            </a:r>
            <a:r>
              <a:rPr lang="bn-BD" dirty="0" smtClean="0">
                <a:latin typeface="NikoshBAN" pitchFamily="2" charset="0"/>
                <a:cs typeface="NikoshBAN" pitchFamily="2" charset="0"/>
              </a:rPr>
              <a:t> অক্টোবর - নভেম্বর</a:t>
            </a:r>
            <a:endParaRPr lang="en-US" dirty="0">
              <a:latin typeface="NikoshBAN" pitchFamily="2" charset="0"/>
              <a:cs typeface="NikoshBAN" pitchFamily="2" charset="0"/>
            </a:endParaRPr>
          </a:p>
        </p:txBody>
      </p:sp>
      <p:sp>
        <p:nvSpPr>
          <p:cNvPr id="18" name="TextBox 17"/>
          <p:cNvSpPr txBox="1"/>
          <p:nvPr/>
        </p:nvSpPr>
        <p:spPr>
          <a:xfrm>
            <a:off x="5867400" y="35052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iii)</a:t>
            </a:r>
            <a:r>
              <a:rPr lang="bn-BD" dirty="0" smtClean="0">
                <a:latin typeface="NikoshBAN" pitchFamily="2" charset="0"/>
                <a:cs typeface="NikoshBAN" pitchFamily="2" charset="0"/>
              </a:rPr>
              <a:t> ফেব্রুয়ারি –মার্চ </a:t>
            </a:r>
            <a:endParaRPr lang="en-US"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21</a:t>
            </a:fld>
            <a:endParaRPr lang="en-US"/>
          </a:p>
        </p:txBody>
      </p:sp>
      <p:sp>
        <p:nvSpPr>
          <p:cNvPr id="19" name="Rectangle 18"/>
          <p:cNvSpPr/>
          <p:nvPr/>
        </p:nvSpPr>
        <p:spPr>
          <a:xfrm>
            <a:off x="990601" y="3962400"/>
            <a:ext cx="17526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1400" dirty="0" smtClean="0">
                <a:latin typeface="NikoshBAN" pitchFamily="2" charset="0"/>
                <a:cs typeface="NikoshBAN" pitchFamily="2" charset="0"/>
              </a:rPr>
              <a:t>নিচের কোনটি সঠিক</a:t>
            </a:r>
            <a:endParaRPr lang="en-US" sz="1400" dirty="0">
              <a:latin typeface="NikoshBAN" pitchFamily="2" charset="0"/>
              <a:cs typeface="NikoshBAN" pitchFamily="2" charset="0"/>
            </a:endParaRPr>
          </a:p>
        </p:txBody>
      </p:sp>
      <p:sp>
        <p:nvSpPr>
          <p:cNvPr id="28" name="Footer Placeholder 27"/>
          <p:cNvSpPr>
            <a:spLocks noGrp="1"/>
          </p:cNvSpPr>
          <p:nvPr>
            <p:ph type="ftr" sz="quarter" idx="11"/>
          </p:nvPr>
        </p:nvSpPr>
        <p:spPr/>
        <p:txBody>
          <a:bodyPr/>
          <a:lstStyle/>
          <a:p>
            <a:r>
              <a:rPr lang="en-US" smtClean="0"/>
              <a:t>Apurba Agriculture cl 6</a:t>
            </a:r>
            <a:endParaRPr lang="en-US" dirty="0"/>
          </a:p>
        </p:txBody>
      </p:sp>
      <p:sp>
        <p:nvSpPr>
          <p:cNvPr id="29" name="TextBox 28"/>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2"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2"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8355"/>
          <a:stretch>
            <a:fillRect/>
          </a:stretch>
        </p:blipFill>
        <p:spPr>
          <a:xfrm>
            <a:off x="1774560" y="1143000"/>
            <a:ext cx="5747280" cy="3733800"/>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3810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609600" y="4996577"/>
            <a:ext cx="7848600"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buFont typeface="Wingdings" pitchFamily="2" charset="2"/>
              <a:buChar char="Ø"/>
            </a:pPr>
            <a:r>
              <a:rPr lang="bn-BD" sz="3600" dirty="0" smtClean="0">
                <a:latin typeface="NikoshBAN" pitchFamily="2" charset="0"/>
                <a:cs typeface="NikoshBAN" pitchFamily="2" charset="0"/>
              </a:rPr>
              <a:t> ভুট্টা চাষের জন্য তোমার বাড়ির আশেপাশের জমি কীভাবে প্রস্তুত করবে তা ব্যাখ্যা কর। </a:t>
            </a:r>
            <a:endParaRPr lang="en-US" sz="36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MC_Apurba</a:t>
            </a:r>
            <a:r>
              <a:rPr lang="en-US" dirty="0" smtClean="0"/>
              <a:t> Agriculture C7</a:t>
            </a:r>
            <a:r>
              <a:rPr lang="bn-BD"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25" y="418679"/>
            <a:ext cx="8230749" cy="6020641"/>
          </a:xfrm>
          <a:prstGeom prst="rect">
            <a:avLst/>
          </a:prstGeom>
          <a:ln>
            <a:noFill/>
          </a:ln>
          <a:effectLst>
            <a:softEdge rad="112500"/>
          </a:effectLst>
        </p:spPr>
      </p:pic>
    </p:spTree>
    <p:extLst>
      <p:ext uri="{BB962C8B-B14F-4D97-AF65-F5344CB8AC3E}">
        <p14:creationId xmlns:p14="http://schemas.microsoft.com/office/powerpoint/2010/main" val="612366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4"/>
          <a:stretch>
            <a:fillRect/>
          </a:stretch>
        </p:blipFill>
        <p:spPr>
          <a:xfrm>
            <a:off x="0" y="0"/>
            <a:ext cx="9144000" cy="6858000"/>
          </a:xfrm>
          <a:prstGeom prst="rect">
            <a:avLst/>
          </a:prstGeom>
        </p:spPr>
      </p:pic>
      <p:sp>
        <p:nvSpPr>
          <p:cNvPr id="2" name="TextBox 1"/>
          <p:cNvSpPr txBox="1"/>
          <p:nvPr/>
        </p:nvSpPr>
        <p:spPr>
          <a:xfrm>
            <a:off x="1295400" y="2514600"/>
            <a:ext cx="68580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12CF4F74-C24C-4DBC-A93A-AB35CB314D07}"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pic>
        <p:nvPicPr>
          <p:cNvPr id="4" name="Picture 3" descr="wheat 1.jpg"/>
          <p:cNvPicPr>
            <a:picLocks noChangeAspect="1"/>
          </p:cNvPicPr>
          <p:nvPr/>
        </p:nvPicPr>
        <p:blipFill>
          <a:blip r:embed="rId5"/>
          <a:stretch>
            <a:fillRect/>
          </a:stretch>
        </p:blipFill>
        <p:spPr>
          <a:xfrm>
            <a:off x="6763" y="5073"/>
            <a:ext cx="9130473" cy="6847854"/>
          </a:xfrm>
          <a:prstGeom prst="rect">
            <a:avLst/>
          </a:prstGeom>
        </p:spPr>
      </p:pic>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505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457200" y="4114800"/>
            <a:ext cx="4343400" cy="22860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ctr">
              <a:buNone/>
            </a:pP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অপূর্ব</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কুমার</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দাস</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সরকারি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1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3"/>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a:xfrm>
            <a:off x="6553200" y="6356350"/>
            <a:ext cx="2133600" cy="365125"/>
          </a:xfrm>
          <a:prstGeom prst="rect">
            <a:avLst/>
          </a:prstGeom>
        </p:spPr>
        <p:txBody>
          <a:bodyPr/>
          <a:lstStyle/>
          <a:p>
            <a:fld id="{881FE9EE-A52A-4066-B68D-BE786371EA65}" type="slidenum">
              <a:rPr lang="en-US" smtClean="0"/>
              <a:pPr/>
              <a:t>3</a:t>
            </a:fld>
            <a:endParaRPr lang="en-US" dirty="0"/>
          </a:p>
        </p:txBody>
      </p:sp>
      <p:pic>
        <p:nvPicPr>
          <p:cNvPr id="7" name="Picture 6"/>
          <p:cNvPicPr>
            <a:picLocks noChangeAspect="1"/>
          </p:cNvPicPr>
          <p:nvPr/>
        </p:nvPicPr>
        <p:blipFill>
          <a:blip r:embed="rId4" cstate="print"/>
          <a:stretch>
            <a:fillRect/>
          </a:stretch>
        </p:blipFill>
        <p:spPr>
          <a:xfrm>
            <a:off x="1676400" y="17526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334000" y="278547"/>
            <a:ext cx="28956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4" name="TextBox 3"/>
          <p:cNvSpPr txBox="1"/>
          <p:nvPr/>
        </p:nvSpPr>
        <p:spPr>
          <a:xfrm>
            <a:off x="5105400" y="41148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 শিক্ষা</a:t>
            </a:r>
          </a:p>
          <a:p>
            <a:pPr algn="ctr"/>
            <a:r>
              <a:rPr lang="bn-BD" sz="2400" dirty="0" smtClean="0">
                <a:latin typeface="NikoshBAN" pitchFamily="2" charset="0"/>
                <a:cs typeface="NikoshBAN" pitchFamily="2" charset="0"/>
              </a:rPr>
              <a:t>সপ্তম শ্রেণি</a:t>
            </a:r>
            <a:endParaRPr lang="bn-BD" sz="1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পঞ্চম অধ্যায় </a:t>
            </a:r>
          </a:p>
          <a:p>
            <a:pPr algn="ctr"/>
            <a:r>
              <a:rPr lang="bn-BD" sz="2400" dirty="0" smtClean="0">
                <a:latin typeface="NikoshBAN" pitchFamily="2" charset="0"/>
                <a:cs typeface="NikoshBAN" pitchFamily="2" charset="0"/>
              </a:rPr>
              <a:t>কৃষিজ উৎপাদন</a:t>
            </a:r>
            <a:endParaRPr lang="bn-BD" sz="2400" dirty="0">
              <a:latin typeface="NikoshBAN" pitchFamily="2" charset="0"/>
              <a:cs typeface="NikoshBAN" pitchFamily="2" charset="0"/>
            </a:endParaRPr>
          </a:p>
          <a:p>
            <a:pPr algn="ctr"/>
            <a:r>
              <a:rPr lang="en-US" sz="2400" dirty="0" err="1" smtClean="0">
                <a:latin typeface="NikoshBAN" pitchFamily="2" charset="0"/>
                <a:cs typeface="NikoshBAN" pitchFamily="2" charset="0"/>
              </a:rPr>
              <a:t>পাঠ</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১ </a:t>
            </a:r>
            <a:endParaRPr lang="en-US" sz="2400" dirty="0">
              <a:latin typeface="NikoshBAN" pitchFamily="2" charset="0"/>
              <a:cs typeface="NikoshBAN" pitchFamily="2" charset="0"/>
            </a:endParaRPr>
          </a:p>
        </p:txBody>
      </p:sp>
      <p:pic>
        <p:nvPicPr>
          <p:cNvPr id="5" name="Picture 4"/>
          <p:cNvPicPr>
            <a:picLocks noChangeAspect="1"/>
          </p:cNvPicPr>
          <p:nvPr/>
        </p:nvPicPr>
        <p:blipFill>
          <a:blip r:embed="rId5"/>
          <a:stretch>
            <a:fillRect/>
          </a:stretch>
        </p:blipFill>
        <p:spPr>
          <a:xfrm>
            <a:off x="6055937" y="1524000"/>
            <a:ext cx="1686462" cy="2251366"/>
          </a:xfrm>
          <a:prstGeom prst="rect">
            <a:avLst/>
          </a:prstGeom>
        </p:spPr>
      </p:pic>
      <p:cxnSp>
        <p:nvCxnSpPr>
          <p:cNvPr id="9" name="Straight Connector 8"/>
          <p:cNvCxnSpPr/>
          <p:nvPr/>
        </p:nvCxnSpPr>
        <p:spPr>
          <a:xfrm>
            <a:off x="4953000" y="1371600"/>
            <a:ext cx="0" cy="47093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r>
              <a:rPr lang="en-US" dirty="0" smtClean="0"/>
              <a:t>Apurba Agriculture </a:t>
            </a:r>
            <a:r>
              <a:rPr lang="en-US" dirty="0" err="1" smtClean="0"/>
              <a:t>cl</a:t>
            </a:r>
            <a:r>
              <a:rPr lang="en-US" dirty="0" smtClean="0"/>
              <a:t> 7</a:t>
            </a:r>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4724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533400" y="1295400"/>
            <a:ext cx="3886200" cy="2362200"/>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295400"/>
            <a:ext cx="3886200" cy="2362200"/>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একটু চিন্তা কর।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88.jpg"/>
          <p:cNvPicPr>
            <a:picLocks noChangeAspect="1"/>
          </p:cNvPicPr>
          <p:nvPr/>
        </p:nvPicPr>
        <p:blipFill>
          <a:blip r:embed="rId3"/>
          <a:stretch>
            <a:fillRect/>
          </a:stretch>
        </p:blipFill>
        <p:spPr>
          <a:xfrm>
            <a:off x="304800" y="1600200"/>
            <a:ext cx="4114800" cy="2819400"/>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descr="b636.jpg"/>
          <p:cNvPicPr>
            <a:picLocks noChangeAspect="1"/>
          </p:cNvPicPr>
          <p:nvPr/>
        </p:nvPicPr>
        <p:blipFill>
          <a:blip r:embed="rId4"/>
          <a:srcRect b="7562"/>
          <a:stretch>
            <a:fillRect/>
          </a:stretch>
        </p:blipFill>
        <p:spPr>
          <a:xfrm>
            <a:off x="4724400" y="1600199"/>
            <a:ext cx="4114800" cy="2819401"/>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1295400" y="49530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উত্তরঃ</a:t>
            </a: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ভুট্টা চাষ।</a:t>
            </a:r>
            <a:endParaRPr lang="en-US" sz="48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505200"/>
            <a:ext cx="7620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latin typeface="NikoshBAN" pitchFamily="2" charset="0"/>
                <a:cs typeface="NikoshBAN" pitchFamily="2" charset="0"/>
              </a:rPr>
              <a:t>ভুট্টা চাষ পদ্ধতি</a:t>
            </a:r>
            <a:endParaRPr lang="en-US" sz="6600" dirty="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981200"/>
            <a:ext cx="8305800" cy="38862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 </a:t>
            </a:r>
            <a:endParaRPr lang="en-US" dirty="0" smtClean="0">
              <a:solidFill>
                <a:srgbClr val="002060"/>
              </a:solidFill>
              <a:latin typeface="NikoshBAN" pitchFamily="2" charset="0"/>
              <a:cs typeface="NikoshBAN" pitchFamily="2" charset="0"/>
            </a:endParaRP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ভুট্টার বহুমুখী </a:t>
            </a:r>
            <a:r>
              <a:rPr lang="bn-BD" dirty="0" smtClean="0">
                <a:solidFill>
                  <a:srgbClr val="7030A0"/>
                </a:solidFill>
                <a:latin typeface="NikoshBAN" pitchFamily="2" charset="0"/>
                <a:cs typeface="NikoshBAN" pitchFamily="2" charset="0"/>
              </a:rPr>
              <a:t>ব্যবহার</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a:t>
            </a:r>
            <a:r>
              <a:rPr lang="bn-BD" dirty="0" smtClean="0">
                <a:solidFill>
                  <a:srgbClr val="7030A0"/>
                </a:solidFill>
                <a:latin typeface="NikoshBAN" pitchFamily="2" charset="0"/>
                <a:cs typeface="NikoshBAN" pitchFamily="2" charset="0"/>
              </a:rPr>
              <a:t>গাছের বৈশিষ্ট্য ও জাত সম্পর্কে বলতে পারবে।</a:t>
            </a:r>
          </a:p>
          <a:p>
            <a:pPr algn="l"/>
            <a:r>
              <a:rPr lang="bn-BD" dirty="0" smtClean="0">
                <a:solidFill>
                  <a:srgbClr val="7030A0"/>
                </a:solidFill>
                <a:latin typeface="NikoshBAN" pitchFamily="2" charset="0"/>
                <a:cs typeface="NikoshBAN" pitchFamily="2" charset="0"/>
              </a:rPr>
              <a:t>২। ভুট্টা বপনের মাটি, সময়, বপন পদ্ধতি ব্যাখ্যা করতে পারবে। </a:t>
            </a:r>
          </a:p>
          <a:p>
            <a:pPr algn="l"/>
            <a:r>
              <a:rPr lang="bn-BD" dirty="0" smtClean="0">
                <a:solidFill>
                  <a:srgbClr val="7030A0"/>
                </a:solidFill>
                <a:latin typeface="NikoshBAN" pitchFamily="2" charset="0"/>
                <a:cs typeface="NikoshBAN" pitchFamily="2" charset="0"/>
              </a:rPr>
              <a:t>৩। বীজের হার ও বপন পদ্ধতি ব্যাখ্যা করতে পারবে। </a:t>
            </a:r>
          </a:p>
          <a:p>
            <a:pPr algn="l"/>
            <a:r>
              <a:rPr lang="bn-BD" dirty="0" smtClean="0">
                <a:solidFill>
                  <a:srgbClr val="7030A0"/>
                </a:solidFill>
                <a:latin typeface="NikoshBAN" pitchFamily="2" charset="0"/>
                <a:cs typeface="NikoshBAN" pitchFamily="2" charset="0"/>
              </a:rPr>
              <a:t>৪। জমি তৈরি ও সার প্রয়োগ সম্পর্কে বিশ্লেষণ করতে পারবে। </a:t>
            </a:r>
            <a:endParaRPr lang="bn-BD" sz="3600" dirty="0" smtClean="0">
              <a:solidFill>
                <a:srgbClr val="7030A0"/>
              </a:solidFill>
              <a:latin typeface="NikoshBAN" pitchFamily="2" charset="0"/>
              <a:cs typeface="NikoshBAN" pitchFamily="2" charset="0"/>
            </a:endParaRPr>
          </a:p>
        </p:txBody>
      </p:sp>
      <p:sp>
        <p:nvSpPr>
          <p:cNvPr id="6" name="Title 1"/>
          <p:cNvSpPr txBox="1">
            <a:spLocks/>
          </p:cNvSpPr>
          <p:nvPr/>
        </p:nvSpPr>
        <p:spPr>
          <a:xfrm>
            <a:off x="914400" y="533400"/>
            <a:ext cx="7315201" cy="838199"/>
          </a:xfrm>
          <a:prstGeom prst="ribbon">
            <a:avLst>
              <a:gd name="adj1" fmla="val 17238"/>
              <a:gd name="adj2" fmla="val 50000"/>
            </a:avLst>
          </a:prstGeom>
          <a:scene3d>
            <a:camera prst="obliqueTopRight"/>
            <a:lightRig rig="threePt" dir="t"/>
          </a:scene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dirty="0"/>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_1518886821_1403032525.jpg"/>
          <p:cNvPicPr>
            <a:picLocks noChangeAspect="1"/>
          </p:cNvPicPr>
          <p:nvPr/>
        </p:nvPicPr>
        <p:blipFill>
          <a:blip r:embed="rId3"/>
          <a:stretch>
            <a:fillRect/>
          </a:stretch>
        </p:blipFill>
        <p:spPr>
          <a:xfrm>
            <a:off x="4648200" y="1447800"/>
            <a:ext cx="4191000" cy="3723800"/>
          </a:xfrm>
          <a:prstGeom prst="roundRect">
            <a:avLst/>
          </a:prstGeom>
          <a:ln w="28575">
            <a:solidFill>
              <a:srgbClr val="7030A0"/>
            </a:solidFill>
          </a:ln>
        </p:spPr>
      </p:pic>
      <p:pic>
        <p:nvPicPr>
          <p:cNvPr id="6" name="Picture 5" descr="rice-plant.jpg"/>
          <p:cNvPicPr>
            <a:picLocks noChangeAspect="1"/>
          </p:cNvPicPr>
          <p:nvPr/>
        </p:nvPicPr>
        <p:blipFill>
          <a:blip r:embed="rId4"/>
          <a:stretch>
            <a:fillRect/>
          </a:stretch>
        </p:blipFill>
        <p:spPr>
          <a:xfrm>
            <a:off x="304800" y="1428750"/>
            <a:ext cx="4191000" cy="3723800"/>
          </a:xfrm>
          <a:prstGeom prst="roundRect">
            <a:avLst/>
          </a:prstGeom>
          <a:ln w="28575">
            <a:solidFill>
              <a:srgbClr val="7030A0"/>
            </a:solidFill>
          </a:ln>
        </p:spPr>
      </p:pic>
      <p:sp>
        <p:nvSpPr>
          <p:cNvPr id="10" name="TextBox 9"/>
          <p:cNvSpPr txBox="1"/>
          <p:nvPr/>
        </p:nvSpPr>
        <p:spPr>
          <a:xfrm>
            <a:off x="2438400" y="304800"/>
            <a:ext cx="41910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ভুট্টা গাছ</a:t>
            </a:r>
            <a:endParaRPr lang="en-US" sz="40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8</a:t>
            </a:fld>
            <a:endParaRPr lang="en-US"/>
          </a:p>
        </p:txBody>
      </p:sp>
      <p:sp>
        <p:nvSpPr>
          <p:cNvPr id="8" name="Footer Placeholder 7"/>
          <p:cNvSpPr>
            <a:spLocks noGrp="1"/>
          </p:cNvSpPr>
          <p:nvPr>
            <p:ph type="ftr" sz="quarter" idx="11"/>
          </p:nvPr>
        </p:nvSpPr>
        <p:spPr/>
        <p:txBody>
          <a:bodyPr/>
          <a:lstStyle/>
          <a:p>
            <a:r>
              <a:rPr lang="en-US" dirty="0" smtClean="0"/>
              <a:t>Apurba Agriculture </a:t>
            </a:r>
            <a:r>
              <a:rPr lang="en-US" dirty="0" err="1" smtClean="0"/>
              <a:t>cl</a:t>
            </a:r>
            <a:r>
              <a:rPr lang="en-US" dirty="0" smtClean="0"/>
              <a:t> 6</a:t>
            </a:r>
            <a:endParaRPr lang="en-US" dirty="0"/>
          </a:p>
        </p:txBody>
      </p:sp>
      <p:sp>
        <p:nvSpPr>
          <p:cNvPr id="9" name="TextBox 8"/>
          <p:cNvSpPr txBox="1"/>
          <p:nvPr/>
        </p:nvSpPr>
        <p:spPr>
          <a:xfrm>
            <a:off x="1219200" y="5517118"/>
            <a:ext cx="2286000"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পুরুষ ফুল</a:t>
            </a:r>
            <a:endParaRPr lang="en-US" sz="2800" dirty="0">
              <a:latin typeface="NikoshBAN" pitchFamily="2" charset="0"/>
              <a:cs typeface="NikoshBAN" pitchFamily="2" charset="0"/>
            </a:endParaRPr>
          </a:p>
        </p:txBody>
      </p:sp>
      <p:sp>
        <p:nvSpPr>
          <p:cNvPr id="12" name="TextBox 11"/>
          <p:cNvSpPr txBox="1"/>
          <p:nvPr/>
        </p:nvSpPr>
        <p:spPr>
          <a:xfrm>
            <a:off x="5638800" y="5517118"/>
            <a:ext cx="2286000"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স্ত্রী ফুল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3985022"/>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ধান</a:t>
            </a:r>
            <a:endParaRPr lang="en-US" sz="2400" dirty="0">
              <a:latin typeface="NikoshBAN" pitchFamily="2" charset="0"/>
              <a:cs typeface="NikoshBAN" pitchFamily="2" charset="0"/>
            </a:endParaRPr>
          </a:p>
        </p:txBody>
      </p:sp>
      <p:pic>
        <p:nvPicPr>
          <p:cNvPr id="4" name="Picture 3" descr="full_1518886821_1403032525.jpg"/>
          <p:cNvPicPr>
            <a:picLocks noChangeAspect="1"/>
          </p:cNvPicPr>
          <p:nvPr/>
        </p:nvPicPr>
        <p:blipFill>
          <a:blip r:embed="rId3"/>
          <a:stretch>
            <a:fillRect/>
          </a:stretch>
        </p:blipFill>
        <p:spPr>
          <a:xfrm>
            <a:off x="3200400" y="1828800"/>
            <a:ext cx="2819400" cy="2133600"/>
          </a:xfrm>
          <a:prstGeom prst="roundRect">
            <a:avLst/>
          </a:prstGeom>
          <a:ln w="28575">
            <a:solidFill>
              <a:srgbClr val="7030A0"/>
            </a:solidFill>
          </a:ln>
        </p:spPr>
      </p:pic>
      <p:pic>
        <p:nvPicPr>
          <p:cNvPr id="6" name="Picture 5" descr="rice-plant.jpg"/>
          <p:cNvPicPr>
            <a:picLocks noChangeAspect="1"/>
          </p:cNvPicPr>
          <p:nvPr/>
        </p:nvPicPr>
        <p:blipFill>
          <a:blip r:embed="rId4" cstate="print"/>
          <a:srcRect b="9551"/>
          <a:stretch>
            <a:fillRect/>
          </a:stretch>
        </p:blipFill>
        <p:spPr>
          <a:xfrm>
            <a:off x="304800" y="1828799"/>
            <a:ext cx="2819400" cy="2142589"/>
          </a:xfrm>
          <a:prstGeom prst="roundRect">
            <a:avLst/>
          </a:prstGeom>
          <a:ln w="28575">
            <a:solidFill>
              <a:srgbClr val="7030A0"/>
            </a:solidFill>
          </a:ln>
        </p:spPr>
      </p:pic>
      <p:sp>
        <p:nvSpPr>
          <p:cNvPr id="10" name="TextBox 9"/>
          <p:cNvSpPr txBox="1"/>
          <p:nvPr/>
        </p:nvSpPr>
        <p:spPr>
          <a:xfrm>
            <a:off x="2438400" y="512207"/>
            <a:ext cx="41910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ভুট্টার পুষ্টিগুন </a:t>
            </a:r>
            <a:endParaRPr lang="en-US" sz="4000" dirty="0">
              <a:latin typeface="NikoshBAN" pitchFamily="2" charset="0"/>
              <a:cs typeface="NikoshBAN" pitchFamily="2" charset="0"/>
            </a:endParaRPr>
          </a:p>
        </p:txBody>
      </p:sp>
      <p:sp>
        <p:nvSpPr>
          <p:cNvPr id="11" name="TextBox 10"/>
          <p:cNvSpPr txBox="1"/>
          <p:nvPr/>
        </p:nvSpPr>
        <p:spPr>
          <a:xfrm>
            <a:off x="609600" y="4876800"/>
            <a:ext cx="78486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smtClean="0">
                <a:latin typeface="NikoshBAN" pitchFamily="2" charset="0"/>
                <a:cs typeface="NikoshBAN" pitchFamily="2" charset="0"/>
              </a:rPr>
              <a:t>ধান ও গমের তুলনায় ভুট্টার দানার পুষ্টিমান বেশি।    </a:t>
            </a:r>
            <a:endParaRPr lang="en-US" sz="3200" dirty="0" smtClean="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
        <p:nvSpPr>
          <p:cNvPr id="9" name="TextBox 8"/>
          <p:cNvSpPr txBox="1"/>
          <p:nvPr/>
        </p:nvSpPr>
        <p:spPr>
          <a:xfrm>
            <a:off x="3429000" y="3985022"/>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গম </a:t>
            </a:r>
            <a:endParaRPr lang="en-US" sz="2400" dirty="0">
              <a:latin typeface="NikoshBAN" pitchFamily="2" charset="0"/>
              <a:cs typeface="NikoshBAN" pitchFamily="2" charset="0"/>
            </a:endParaRPr>
          </a:p>
        </p:txBody>
      </p:sp>
      <p:pic>
        <p:nvPicPr>
          <p:cNvPr id="13" name="Picture 12" descr="full_1518886821_1403032525.jpg"/>
          <p:cNvPicPr>
            <a:picLocks noChangeAspect="1"/>
          </p:cNvPicPr>
          <p:nvPr/>
        </p:nvPicPr>
        <p:blipFill>
          <a:blip r:embed="rId5"/>
          <a:stretch>
            <a:fillRect/>
          </a:stretch>
        </p:blipFill>
        <p:spPr>
          <a:xfrm>
            <a:off x="6096000" y="1828800"/>
            <a:ext cx="2819400" cy="2133600"/>
          </a:xfrm>
          <a:prstGeom prst="roundRect">
            <a:avLst/>
          </a:prstGeom>
          <a:ln w="28575">
            <a:solidFill>
              <a:srgbClr val="7030A0"/>
            </a:solidFill>
          </a:ln>
        </p:spPr>
      </p:pic>
      <p:sp>
        <p:nvSpPr>
          <p:cNvPr id="14" name="TextBox 13"/>
          <p:cNvSpPr txBox="1"/>
          <p:nvPr/>
        </p:nvSpPr>
        <p:spPr>
          <a:xfrm>
            <a:off x="6400800" y="3985022"/>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ভুট্টা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37"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9"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890</Words>
  <Application>Microsoft Office PowerPoint</Application>
  <PresentationFormat>On-screen Show (4:3)</PresentationFormat>
  <Paragraphs>179</Paragraphs>
  <Slides>24</Slides>
  <Notes>15</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Samsung</cp:lastModifiedBy>
  <cp:revision>97</cp:revision>
  <dcterms:created xsi:type="dcterms:W3CDTF">2015-05-29T03:38:30Z</dcterms:created>
  <dcterms:modified xsi:type="dcterms:W3CDTF">2016-08-06T10:37:08Z</dcterms:modified>
</cp:coreProperties>
</file>